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1" r:id="rId3"/>
    <p:sldId id="262" r:id="rId4"/>
    <p:sldId id="258" r:id="rId5"/>
    <p:sldId id="260" r:id="rId6"/>
    <p:sldId id="259" r:id="rId7"/>
    <p:sldId id="301" r:id="rId8"/>
    <p:sldId id="302" r:id="rId9"/>
    <p:sldId id="264" r:id="rId10"/>
    <p:sldId id="265" r:id="rId11"/>
    <p:sldId id="266" r:id="rId12"/>
    <p:sldId id="268" r:id="rId13"/>
    <p:sldId id="274" r:id="rId14"/>
    <p:sldId id="269" r:id="rId15"/>
    <p:sldId id="270" r:id="rId16"/>
    <p:sldId id="271" r:id="rId17"/>
    <p:sldId id="276" r:id="rId18"/>
    <p:sldId id="267" r:id="rId19"/>
    <p:sldId id="278" r:id="rId20"/>
    <p:sldId id="279" r:id="rId21"/>
    <p:sldId id="284" r:id="rId22"/>
    <p:sldId id="280" r:id="rId23"/>
    <p:sldId id="281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63" r:id="rId38"/>
    <p:sldId id="277" r:id="rId39"/>
    <p:sldId id="282" r:id="rId40"/>
    <p:sldId id="298" r:id="rId41"/>
    <p:sldId id="299" r:id="rId42"/>
    <p:sldId id="300" r:id="rId43"/>
    <p:sldId id="28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1T13:02:1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1T17:18:5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3T10:53:18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January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7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January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538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January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42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January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7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January 23,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1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January 23,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7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January 23,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8515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January 23,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6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January 23,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2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January 23,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1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January 23,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9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January 23,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99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2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752D771-2D72-4B2C-B816-121D10C38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2" y="727064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D2EC0A-5E54-424F-BE02-26DFFEBD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2" y="727064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95F51D0-3B5A-4FFF-A0E3-FC0ED4D22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665" y="1253925"/>
            <a:ext cx="3353466" cy="2068992"/>
          </a:xfrm>
        </p:spPr>
        <p:txBody>
          <a:bodyPr anchor="b">
            <a:normAutofit/>
          </a:bodyPr>
          <a:lstStyle/>
          <a:p>
            <a:r>
              <a:rPr lang="en-US" dirty="0"/>
              <a:t>Power Guide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F907479-16AB-4C99-A6BE-C4DE2E3BC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694" y="3477169"/>
            <a:ext cx="2545977" cy="2428956"/>
          </a:xfrm>
        </p:spPr>
        <p:txBody>
          <a:bodyPr>
            <a:normAutofit/>
          </a:bodyPr>
          <a:lstStyle/>
          <a:p>
            <a:r>
              <a:rPr lang="tr-TR" sz="1800" dirty="0"/>
              <a:t>Eren ÖZKARA</a:t>
            </a:r>
          </a:p>
          <a:p>
            <a:r>
              <a:rPr lang="tr-TR" sz="1800" dirty="0"/>
              <a:t>Büşra Nur KOÇAK</a:t>
            </a:r>
          </a:p>
          <a:p>
            <a:r>
              <a:rPr lang="tr-TR" sz="1800" dirty="0"/>
              <a:t>Yunus ÇAY</a:t>
            </a:r>
            <a:endParaRPr lang="en-GB" sz="18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4542">
            <a:off x="1791736" y="491177"/>
            <a:ext cx="1149890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Wind Turbine Cartoons and Comics - funny pictures from CartoonStock">
            <a:extLst>
              <a:ext uri="{FF2B5EF4-FFF2-40B4-BE49-F238E27FC236}">
                <a16:creationId xmlns:a16="http://schemas.microsoft.com/office/drawing/2014/main" id="{B302E60F-A595-447C-BC24-D9A3EA356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71" y="127989"/>
            <a:ext cx="7698621" cy="638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4015F5-1EBD-4833-8BD1-69E9547C8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119921"/>
            <a:ext cx="9810604" cy="674558"/>
          </a:xfrm>
        </p:spPr>
        <p:txBody>
          <a:bodyPr/>
          <a:lstStyle/>
          <a:p>
            <a:r>
              <a:rPr lang="en-US" dirty="0"/>
              <a:t>Rectıfıer dıode</a:t>
            </a:r>
          </a:p>
        </p:txBody>
      </p:sp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D762865F-A24F-416B-ACF0-F1EC9CDA70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06" y="956131"/>
            <a:ext cx="6141435" cy="3052197"/>
          </a:xfrm>
        </p:spPr>
      </p:pic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CA0F2385-3817-4EAA-8785-785795A12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183"/>
            <a:ext cx="5835706" cy="2781145"/>
          </a:xfr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FB85525E-0AB3-4EBA-BA5B-9CC7B29A5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002" y="4169980"/>
            <a:ext cx="8493996" cy="2286312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6723924F-2481-4267-B052-9F14DC6B91D4}"/>
              </a:ext>
            </a:extLst>
          </p:cNvPr>
          <p:cNvSpPr txBox="1"/>
          <p:nvPr/>
        </p:nvSpPr>
        <p:spPr>
          <a:xfrm>
            <a:off x="1858780" y="3837482"/>
            <a:ext cx="845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noProof="1"/>
              <a:t>Figure 7. Voltage and Current Waveforms of Rectifier Diode</a:t>
            </a:r>
            <a:endParaRPr lang="en-US" noProof="1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500E05FD-0704-4684-BF87-482C4D5CDCC1}"/>
              </a:ext>
            </a:extLst>
          </p:cNvPr>
          <p:cNvSpPr txBox="1"/>
          <p:nvPr/>
        </p:nvSpPr>
        <p:spPr>
          <a:xfrm>
            <a:off x="1796429" y="6456292"/>
            <a:ext cx="85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</a:t>
            </a:r>
            <a:r>
              <a:rPr lang="tr-TR" dirty="0"/>
              <a:t>1</a:t>
            </a:r>
            <a:r>
              <a:rPr lang="en-US" dirty="0"/>
              <a:t>. Rectifier Diode Selection Table</a:t>
            </a:r>
          </a:p>
        </p:txBody>
      </p:sp>
    </p:spTree>
    <p:extLst>
      <p:ext uri="{BB962C8B-B14F-4D97-AF65-F5344CB8AC3E}">
        <p14:creationId xmlns:p14="http://schemas.microsoft.com/office/powerpoint/2010/main" val="2786611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>
            <a:extLst>
              <a:ext uri="{FF2B5EF4-FFF2-40B4-BE49-F238E27FC236}">
                <a16:creationId xmlns:a16="http://schemas.microsoft.com/office/drawing/2014/main" id="{9DB2DE50-164B-4CD1-860C-77F98F8D8720}"/>
              </a:ext>
            </a:extLst>
          </p:cNvPr>
          <p:cNvSpPr txBox="1">
            <a:spLocks/>
          </p:cNvSpPr>
          <p:nvPr/>
        </p:nvSpPr>
        <p:spPr>
          <a:xfrm>
            <a:off x="1050879" y="119921"/>
            <a:ext cx="9810604" cy="6745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tr-TR" dirty="0"/>
              <a:t>Dc lınk capacıtor</a:t>
            </a:r>
            <a:endParaRPr lang="en-US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67E7141-DFC7-4CEE-B086-4AC22C99D6D0}"/>
              </a:ext>
            </a:extLst>
          </p:cNvPr>
          <p:cNvSpPr txBox="1"/>
          <p:nvPr/>
        </p:nvSpPr>
        <p:spPr>
          <a:xfrm>
            <a:off x="1858779" y="3560911"/>
            <a:ext cx="845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noProof="1"/>
              <a:t>Figure 8. Voltage and Current Waveforms of DC Link Capacitor</a:t>
            </a:r>
            <a:endParaRPr lang="en-US" noProof="1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1F2AE14-3F6F-40F6-98CB-1C9E4F40AD33}"/>
              </a:ext>
            </a:extLst>
          </p:cNvPr>
          <p:cNvSpPr txBox="1"/>
          <p:nvPr/>
        </p:nvSpPr>
        <p:spPr>
          <a:xfrm>
            <a:off x="1796429" y="6456292"/>
            <a:ext cx="85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</a:t>
            </a:r>
            <a:r>
              <a:rPr lang="tr-TR" dirty="0"/>
              <a:t>2</a:t>
            </a:r>
            <a:r>
              <a:rPr lang="en-US" dirty="0"/>
              <a:t>. </a:t>
            </a:r>
            <a:r>
              <a:rPr lang="tr-TR" dirty="0"/>
              <a:t>DC Link Capacitor </a:t>
            </a:r>
            <a:r>
              <a:rPr lang="en-US" dirty="0"/>
              <a:t>Selection Table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AF7D5B35-AE18-49A7-B919-89FDE0139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190"/>
            <a:ext cx="6096001" cy="2905195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7AF6BB48-EF8D-4792-B40F-89CE47A05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81" y="634849"/>
            <a:ext cx="6193988" cy="2953062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E1A2804-E133-4E2E-9D06-5DB544CFC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767" y="3930244"/>
            <a:ext cx="8434465" cy="25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35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B6DAFD-8438-47C0-AEB4-F3B2090DB3CF}"/>
              </a:ext>
            </a:extLst>
          </p:cNvPr>
          <p:cNvSpPr txBox="1">
            <a:spLocks/>
          </p:cNvSpPr>
          <p:nvPr/>
        </p:nvSpPr>
        <p:spPr>
          <a:xfrm>
            <a:off x="1050879" y="119921"/>
            <a:ext cx="9810604" cy="6745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tr-TR" dirty="0"/>
              <a:t>BUCK CONVERTER CAPACITOR</a:t>
            </a:r>
            <a:endParaRPr 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DC13222-4DDB-46E6-A345-4A9450A03EF0}"/>
              </a:ext>
            </a:extLst>
          </p:cNvPr>
          <p:cNvSpPr txBox="1"/>
          <p:nvPr/>
        </p:nvSpPr>
        <p:spPr>
          <a:xfrm>
            <a:off x="1858780" y="3837482"/>
            <a:ext cx="845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noProof="1"/>
              <a:t>Figure 9. Voltage and Current Waveforms of Buck Converter Capacitor</a:t>
            </a:r>
            <a:endParaRPr lang="en-US" noProof="1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16B2828-B555-4DA6-A8FD-93FB84204666}"/>
              </a:ext>
            </a:extLst>
          </p:cNvPr>
          <p:cNvSpPr txBox="1"/>
          <p:nvPr/>
        </p:nvSpPr>
        <p:spPr>
          <a:xfrm>
            <a:off x="1714091" y="5884863"/>
            <a:ext cx="85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</a:t>
            </a:r>
            <a:r>
              <a:rPr lang="tr-TR" dirty="0"/>
              <a:t>3</a:t>
            </a:r>
            <a:r>
              <a:rPr lang="en-US" dirty="0"/>
              <a:t>. </a:t>
            </a:r>
            <a:r>
              <a:rPr lang="tr-TR" dirty="0"/>
              <a:t>Buck Converter Capacitor </a:t>
            </a:r>
            <a:r>
              <a:rPr lang="en-US" dirty="0"/>
              <a:t>Selection Table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5700A3C-4121-4B62-9AC4-14A0330AFA2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6" y="973137"/>
            <a:ext cx="5972810" cy="284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0E94A64-3AAD-4C41-AF40-3301210ABA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181" y="973137"/>
            <a:ext cx="5972810" cy="284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21411A0-8220-42EE-8045-04CEF53BD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2" y="4206814"/>
            <a:ext cx="74580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17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3C25956-D298-4BFC-A4B0-04383CD800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19" y="604107"/>
            <a:ext cx="8289561" cy="4965034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06F245A-E836-4E7E-90AA-2CB66A87CC4C}"/>
              </a:ext>
            </a:extLst>
          </p:cNvPr>
          <p:cNvSpPr txBox="1"/>
          <p:nvPr/>
        </p:nvSpPr>
        <p:spPr>
          <a:xfrm>
            <a:off x="1608418" y="5756223"/>
            <a:ext cx="840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10</a:t>
            </a:r>
            <a:r>
              <a:rPr lang="en-US" dirty="0"/>
              <a:t>. Capacitance vs ESR graph for Buck Converter Output Capacitor</a:t>
            </a:r>
          </a:p>
        </p:txBody>
      </p:sp>
    </p:spTree>
    <p:extLst>
      <p:ext uri="{BB962C8B-B14F-4D97-AF65-F5344CB8AC3E}">
        <p14:creationId xmlns:p14="http://schemas.microsoft.com/office/powerpoint/2010/main" val="1776900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DE4F79-F00B-4BD9-A101-C1B3587D3505}"/>
              </a:ext>
            </a:extLst>
          </p:cNvPr>
          <p:cNvSpPr txBox="1">
            <a:spLocks/>
          </p:cNvSpPr>
          <p:nvPr/>
        </p:nvSpPr>
        <p:spPr>
          <a:xfrm>
            <a:off x="1050879" y="119921"/>
            <a:ext cx="9810604" cy="6745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tr-TR" dirty="0"/>
              <a:t>Buck Converter</a:t>
            </a:r>
            <a:r>
              <a:rPr lang="en-US" dirty="0"/>
              <a:t> dıode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04FEBED-4A47-4364-97C2-FBC80A3810B9}"/>
              </a:ext>
            </a:extLst>
          </p:cNvPr>
          <p:cNvSpPr txBox="1"/>
          <p:nvPr/>
        </p:nvSpPr>
        <p:spPr>
          <a:xfrm>
            <a:off x="1858780" y="3837482"/>
            <a:ext cx="845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noProof="1"/>
              <a:t>Figure 11. Voltage and Current Waveforms of Buck Converter Diode</a:t>
            </a:r>
            <a:endParaRPr lang="en-US" noProof="1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5D97220-F82C-41F2-9E5C-5804B958A9A8}"/>
              </a:ext>
            </a:extLst>
          </p:cNvPr>
          <p:cNvSpPr txBox="1"/>
          <p:nvPr/>
        </p:nvSpPr>
        <p:spPr>
          <a:xfrm>
            <a:off x="1796429" y="6204090"/>
            <a:ext cx="85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</a:t>
            </a:r>
            <a:r>
              <a:rPr lang="tr-TR" dirty="0"/>
              <a:t>4</a:t>
            </a:r>
            <a:r>
              <a:rPr lang="en-US" dirty="0"/>
              <a:t>. </a:t>
            </a:r>
            <a:r>
              <a:rPr lang="tr-TR" dirty="0"/>
              <a:t>Buck Converter</a:t>
            </a:r>
            <a:r>
              <a:rPr lang="en-US" dirty="0"/>
              <a:t> Diode Selection Table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1319FB41-F7C7-439D-9F0A-2D58C058B9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6" y="1058087"/>
            <a:ext cx="5972810" cy="277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B74B409-6F25-476B-A3D8-F33D80D9285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181" y="1101542"/>
            <a:ext cx="5972810" cy="277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CC0D034-E0B5-4017-BF00-5F0944B5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041" y="4756350"/>
            <a:ext cx="8191929" cy="13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2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5B414F-50FB-4D31-BC18-878F41C960F8}"/>
              </a:ext>
            </a:extLst>
          </p:cNvPr>
          <p:cNvSpPr txBox="1">
            <a:spLocks/>
          </p:cNvSpPr>
          <p:nvPr/>
        </p:nvSpPr>
        <p:spPr>
          <a:xfrm>
            <a:off x="1050879" y="119921"/>
            <a:ext cx="9810604" cy="6745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tr-TR" dirty="0"/>
              <a:t>BUCK CONVERTER SWITCH</a:t>
            </a:r>
            <a:endParaRPr 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D81193C-E578-4570-8998-AE13E01AC60C}"/>
              </a:ext>
            </a:extLst>
          </p:cNvPr>
          <p:cNvSpPr txBox="1"/>
          <p:nvPr/>
        </p:nvSpPr>
        <p:spPr>
          <a:xfrm>
            <a:off x="1868772" y="4331331"/>
            <a:ext cx="845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noProof="1"/>
              <a:t>Figure 12. Voltage and Current Waveforms of Buck Converter MOSFET</a:t>
            </a:r>
            <a:endParaRPr lang="en-US" noProof="1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59F9DC1-2FBF-44EB-9569-394B24A99452}"/>
              </a:ext>
            </a:extLst>
          </p:cNvPr>
          <p:cNvSpPr txBox="1"/>
          <p:nvPr/>
        </p:nvSpPr>
        <p:spPr>
          <a:xfrm>
            <a:off x="1796429" y="6351361"/>
            <a:ext cx="85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</a:t>
            </a:r>
            <a:r>
              <a:rPr lang="tr-TR" dirty="0"/>
              <a:t>5</a:t>
            </a:r>
            <a:r>
              <a:rPr lang="en-US" dirty="0"/>
              <a:t>. </a:t>
            </a:r>
            <a:r>
              <a:rPr lang="tr-TR" dirty="0"/>
              <a:t>Buck Converter MOSFET </a:t>
            </a:r>
            <a:r>
              <a:rPr lang="en-US" dirty="0"/>
              <a:t>Selection Table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EE6DC43E-03B7-41D2-99B2-2988468D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49" y="4931764"/>
            <a:ext cx="8136168" cy="139408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994ECB5-316C-42BA-BA28-2041798532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06" y="1174233"/>
            <a:ext cx="5972810" cy="277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366FEA6-5E15-49AA-BEC5-3C71A7F0CBF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" y="1172182"/>
            <a:ext cx="5972810" cy="2779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29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FC65B4-0E0A-48F2-BA49-DA0E29573BCC}"/>
              </a:ext>
            </a:extLst>
          </p:cNvPr>
          <p:cNvSpPr txBox="1">
            <a:spLocks/>
          </p:cNvSpPr>
          <p:nvPr/>
        </p:nvSpPr>
        <p:spPr>
          <a:xfrm>
            <a:off x="1050879" y="641866"/>
            <a:ext cx="9810604" cy="6745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/>
            <a:r>
              <a:rPr lang="tr-TR" dirty="0"/>
              <a:t>cONTROLLER</a:t>
            </a:r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A4CA584-114B-4A19-B747-98F82EAC5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"/>
          <a:stretch/>
        </p:blipFill>
        <p:spPr>
          <a:xfrm>
            <a:off x="2386134" y="1537327"/>
            <a:ext cx="7996411" cy="67455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AA9B281-3498-4773-845C-5437C58CF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5"/>
          <a:stretch/>
        </p:blipFill>
        <p:spPr>
          <a:xfrm>
            <a:off x="2343931" y="2273991"/>
            <a:ext cx="7996411" cy="180964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09F429D9-FB0A-4BAA-B817-A8378437B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727" y="4145745"/>
            <a:ext cx="8080818" cy="889223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158CD6B7-B677-4FCC-AEA5-FFDFA0FBD37C}"/>
              </a:ext>
            </a:extLst>
          </p:cNvPr>
          <p:cNvSpPr txBox="1"/>
          <p:nvPr/>
        </p:nvSpPr>
        <p:spPr>
          <a:xfrm>
            <a:off x="2343931" y="5034968"/>
            <a:ext cx="799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Table 6. Controller Selection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51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491EC4-1AC0-4172-9A8F-F22C3FC44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505" y="226261"/>
            <a:ext cx="9810604" cy="1216024"/>
          </a:xfrm>
        </p:spPr>
        <p:txBody>
          <a:bodyPr/>
          <a:lstStyle/>
          <a:p>
            <a:r>
              <a:rPr lang="tr-TR" dirty="0"/>
              <a:t>Battery dıode</a:t>
            </a: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8118CE2-945D-452F-8A9E-9DAD536C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90" y="4652210"/>
            <a:ext cx="9486219" cy="99009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EB245B4-1B48-4BB3-9C9A-3F900557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998" y="1072953"/>
            <a:ext cx="3810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5D87557-EE7E-46EA-812F-5252D9E5CDDE}"/>
              </a:ext>
            </a:extLst>
          </p:cNvPr>
          <p:cNvSpPr txBox="1"/>
          <p:nvPr/>
        </p:nvSpPr>
        <p:spPr>
          <a:xfrm>
            <a:off x="1352890" y="5642309"/>
            <a:ext cx="948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Table 7. Battery Diode Selection Table</a:t>
            </a:r>
            <a:endParaRPr 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9F7D93F-ECA2-41C1-909C-B3F14E56E8AB}"/>
              </a:ext>
            </a:extLst>
          </p:cNvPr>
          <p:cNvSpPr txBox="1"/>
          <p:nvPr/>
        </p:nvSpPr>
        <p:spPr>
          <a:xfrm>
            <a:off x="2615420" y="4098212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13</a:t>
            </a:r>
            <a:r>
              <a:rPr lang="en-US" dirty="0"/>
              <a:t>. Schottky Diode</a:t>
            </a:r>
          </a:p>
        </p:txBody>
      </p:sp>
    </p:spTree>
    <p:extLst>
      <p:ext uri="{BB962C8B-B14F-4D97-AF65-F5344CB8AC3E}">
        <p14:creationId xmlns:p14="http://schemas.microsoft.com/office/powerpoint/2010/main" val="1855495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051218-2B0D-488D-84EB-FF0E637ECF0A}"/>
              </a:ext>
            </a:extLst>
          </p:cNvPr>
          <p:cNvSpPr txBox="1">
            <a:spLocks/>
          </p:cNvSpPr>
          <p:nvPr/>
        </p:nvSpPr>
        <p:spPr>
          <a:xfrm>
            <a:off x="1050879" y="119921"/>
            <a:ext cx="9810604" cy="6745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r>
              <a:rPr lang="tr-TR" dirty="0"/>
              <a:t>Buck converter ınductor</a:t>
            </a:r>
            <a:endParaRPr 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880AF8F-826F-46D8-A31D-C3C4BFB9AA55}"/>
              </a:ext>
            </a:extLst>
          </p:cNvPr>
          <p:cNvSpPr txBox="1"/>
          <p:nvPr/>
        </p:nvSpPr>
        <p:spPr>
          <a:xfrm>
            <a:off x="1858780" y="3837482"/>
            <a:ext cx="845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noProof="1"/>
              <a:t>Figure 14. Voltage and Current Waveforms of Buck Converter Inductor</a:t>
            </a:r>
            <a:endParaRPr lang="en-US" noProof="1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FC61E71-6252-40EB-9098-653DAF183839}"/>
              </a:ext>
            </a:extLst>
          </p:cNvPr>
          <p:cNvSpPr txBox="1"/>
          <p:nvPr/>
        </p:nvSpPr>
        <p:spPr>
          <a:xfrm>
            <a:off x="1786435" y="6041275"/>
            <a:ext cx="85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</a:t>
            </a:r>
            <a:r>
              <a:rPr lang="tr-TR" dirty="0"/>
              <a:t>8</a:t>
            </a:r>
            <a:r>
              <a:rPr lang="en-US" dirty="0"/>
              <a:t>. </a:t>
            </a:r>
            <a:r>
              <a:rPr lang="tr-TR" noProof="1"/>
              <a:t>Buck Converter Inductor </a:t>
            </a:r>
            <a:r>
              <a:rPr lang="en-US" dirty="0"/>
              <a:t>Selection Table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971B9886-AB89-4573-8A6E-51C31825F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509"/>
            <a:ext cx="6180161" cy="287491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C510214-319A-4209-85A4-00605975C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593231"/>
            <a:ext cx="6096001" cy="283576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13D8AEF1-478D-4A38-9F54-5840CB0C9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429" y="4353183"/>
            <a:ext cx="8953850" cy="154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3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C32CC3-E031-4E4C-8E88-8954D2D4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0"/>
            <a:ext cx="9810604" cy="855406"/>
          </a:xfrm>
        </p:spPr>
        <p:txBody>
          <a:bodyPr/>
          <a:lstStyle/>
          <a:p>
            <a:r>
              <a:rPr lang="tr-TR" dirty="0"/>
              <a:t>INDUCTOR DESIGN</a:t>
            </a:r>
            <a:endParaRPr lang="en-US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FEE1E5C-E79A-448B-B591-B77F2FB24484}"/>
              </a:ext>
            </a:extLst>
          </p:cNvPr>
          <p:cNvSpPr txBox="1"/>
          <p:nvPr/>
        </p:nvSpPr>
        <p:spPr>
          <a:xfrm>
            <a:off x="431084" y="1279794"/>
            <a:ext cx="6078956" cy="380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tr-TR" sz="2400" spc="3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3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Toro</a:t>
            </a:r>
            <a:r>
              <a:rPr lang="tr-TR" sz="2400" spc="3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400" spc="3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dal Shape Cores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>
              <a:spcBef>
                <a:spcPts val="1000"/>
              </a:spcBef>
              <a:buSzPct val="70000"/>
            </a:pPr>
            <a:endParaRPr lang="tr-TR" sz="2400" dirty="0">
              <a:solidFill>
                <a:schemeClr val="tx2"/>
              </a:solidFill>
              <a:latin typeface="+mj-lt"/>
            </a:endParaRPr>
          </a:p>
          <a:p>
            <a:pPr marL="228600" indent="-228600"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Ferrite Cores</a:t>
            </a:r>
          </a:p>
          <a:p>
            <a:pPr>
              <a:spcBef>
                <a:spcPts val="1000"/>
              </a:spcBef>
              <a:buSzPct val="70000"/>
            </a:pP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marL="228600" indent="-228600"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</a:rPr>
              <a:t>Iron Powder Cores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35BCE7B-DCBF-43C6-B012-2F316EF6D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11" y="1942622"/>
            <a:ext cx="3562350" cy="38290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9E8D273-9C15-43CA-A2A6-CC532B3A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79" y="1693423"/>
            <a:ext cx="4513513" cy="148637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7AB9EF7-5AC2-4C33-A722-ED309DD7C858}"/>
              </a:ext>
            </a:extLst>
          </p:cNvPr>
          <p:cNvSpPr txBox="1"/>
          <p:nvPr/>
        </p:nvSpPr>
        <p:spPr>
          <a:xfrm>
            <a:off x="3362612" y="5125031"/>
            <a:ext cx="2201780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SzPct val="70000"/>
            </a:pPr>
            <a:r>
              <a:rPr lang="tr-TR" sz="2400" dirty="0">
                <a:solidFill>
                  <a:schemeClr val="tx2"/>
                </a:solidFill>
                <a:latin typeface="+mj-lt"/>
              </a:rPr>
              <a:t>CABLE</a:t>
            </a:r>
          </a:p>
          <a:p>
            <a:pPr>
              <a:spcBef>
                <a:spcPts val="1000"/>
              </a:spcBef>
              <a:buSzPct val="70000"/>
            </a:pPr>
            <a:endParaRPr lang="tr-TR" sz="2400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tx2"/>
                </a:solidFill>
                <a:latin typeface="+mj-lt"/>
              </a:rPr>
              <a:t>22 AWG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906F9F80-A74D-4DEE-B1B0-CE5BB2C56A93}"/>
              </a:ext>
            </a:extLst>
          </p:cNvPr>
          <p:cNvSpPr txBox="1"/>
          <p:nvPr/>
        </p:nvSpPr>
        <p:spPr>
          <a:xfrm>
            <a:off x="7835705" y="5922498"/>
            <a:ext cx="3516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</a:t>
            </a:r>
            <a:r>
              <a:rPr lang="tr-TR" dirty="0"/>
              <a:t>15</a:t>
            </a:r>
            <a:r>
              <a:rPr lang="en-US" dirty="0"/>
              <a:t>. Core Shape </a:t>
            </a:r>
            <a:r>
              <a:rPr lang="tr-TR" dirty="0"/>
              <a:t>of  </a:t>
            </a:r>
            <a:r>
              <a:rPr lang="en-US" dirty="0"/>
              <a:t>Toroid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07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AE7442-53D4-4B93-BE36-73AF8590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</a:t>
            </a:r>
            <a:r>
              <a:rPr lang="en-US" dirty="0"/>
              <a:t>ıntroductıon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13F170-3B1E-4376-982B-37E35CD89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Final Topology</a:t>
            </a:r>
          </a:p>
          <a:p>
            <a:r>
              <a:rPr lang="en-US" dirty="0"/>
              <a:t>Simulation Results</a:t>
            </a:r>
          </a:p>
          <a:p>
            <a:r>
              <a:rPr lang="en-US" dirty="0"/>
              <a:t>Component Selection</a:t>
            </a:r>
            <a:endParaRPr lang="tr-TR" dirty="0"/>
          </a:p>
          <a:p>
            <a:r>
              <a:rPr lang="tr-TR" dirty="0"/>
              <a:t>Inductor Design</a:t>
            </a:r>
          </a:p>
          <a:p>
            <a:r>
              <a:rPr lang="en-US" dirty="0"/>
              <a:t>PCB Design</a:t>
            </a:r>
          </a:p>
          <a:p>
            <a:r>
              <a:rPr lang="en-US" dirty="0"/>
              <a:t>Control System</a:t>
            </a:r>
          </a:p>
          <a:p>
            <a:r>
              <a:rPr lang="en-US" dirty="0"/>
              <a:t>Thermal Calculations</a:t>
            </a:r>
            <a:endParaRPr lang="tr-TR" dirty="0"/>
          </a:p>
          <a:p>
            <a:r>
              <a:rPr lang="en-US" dirty="0"/>
              <a:t>Cheapest Design Bonus</a:t>
            </a:r>
            <a:endParaRPr lang="tr-TR" dirty="0"/>
          </a:p>
          <a:p>
            <a:r>
              <a:rPr lang="en-US" dirty="0"/>
              <a:t>Utilization Bonus</a:t>
            </a:r>
          </a:p>
          <a:p>
            <a:r>
              <a:rPr lang="en-US" dirty="0"/>
              <a:t>Industrial Product Bonus</a:t>
            </a:r>
          </a:p>
          <a:p>
            <a:r>
              <a:rPr lang="en-US" dirty="0"/>
              <a:t>Thermal Simulation Bonus</a:t>
            </a:r>
          </a:p>
        </p:txBody>
      </p:sp>
    </p:spTree>
    <p:extLst>
      <p:ext uri="{BB962C8B-B14F-4D97-AF65-F5344CB8AC3E}">
        <p14:creationId xmlns:p14="http://schemas.microsoft.com/office/powerpoint/2010/main" val="71662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C51D063-C6E4-47EE-844B-952307E1256B}"/>
              </a:ext>
            </a:extLst>
          </p:cNvPr>
          <p:cNvPicPr/>
          <p:nvPr/>
        </p:nvPicPr>
        <p:blipFill rotWithShape="1">
          <a:blip r:embed="rId2"/>
          <a:srcRect t="6206"/>
          <a:stretch/>
        </p:blipFill>
        <p:spPr>
          <a:xfrm>
            <a:off x="2113805" y="593412"/>
            <a:ext cx="7964389" cy="580292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7F66E18-750A-4000-862C-66143420E4F9}"/>
              </a:ext>
            </a:extLst>
          </p:cNvPr>
          <p:cNvSpPr txBox="1"/>
          <p:nvPr/>
        </p:nvSpPr>
        <p:spPr>
          <a:xfrm>
            <a:off x="4294159" y="117121"/>
            <a:ext cx="3591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/>
              <a:t>CORE MATERIAL TYPE</a:t>
            </a:r>
            <a:endParaRPr lang="en-US" sz="24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BD7744C-FAFE-4754-AA88-3056C2706367}"/>
              </a:ext>
            </a:extLst>
          </p:cNvPr>
          <p:cNvSpPr txBox="1"/>
          <p:nvPr/>
        </p:nvSpPr>
        <p:spPr>
          <a:xfrm>
            <a:off x="2096086" y="6485206"/>
            <a:ext cx="7962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</a:t>
            </a:r>
            <a:r>
              <a:rPr lang="tr-TR" dirty="0"/>
              <a:t>9</a:t>
            </a:r>
            <a:r>
              <a:rPr lang="en-US" dirty="0"/>
              <a:t>. </a:t>
            </a:r>
            <a:r>
              <a:rPr lang="tr-TR" noProof="1"/>
              <a:t>Core Material Type </a:t>
            </a:r>
            <a:r>
              <a:rPr lang="en-US" dirty="0"/>
              <a:t>Table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8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97F66E18-750A-4000-862C-66143420E4F9}"/>
              </a:ext>
            </a:extLst>
          </p:cNvPr>
          <p:cNvSpPr txBox="1"/>
          <p:nvPr/>
        </p:nvSpPr>
        <p:spPr>
          <a:xfrm>
            <a:off x="4717161" y="570250"/>
            <a:ext cx="349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latin typeface="Bembo (Başlıklar)"/>
              </a:rPr>
              <a:t>CORE MATERIAL SIZE</a:t>
            </a:r>
            <a:endParaRPr lang="en-US" sz="2400" dirty="0">
              <a:latin typeface="Bembo (Başlıklar)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BD7744C-FAFE-4754-AA88-3056C2706367}"/>
              </a:ext>
            </a:extLst>
          </p:cNvPr>
          <p:cNvSpPr txBox="1"/>
          <p:nvPr/>
        </p:nvSpPr>
        <p:spPr>
          <a:xfrm>
            <a:off x="2114843" y="5292146"/>
            <a:ext cx="7962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</a:t>
            </a:r>
            <a:r>
              <a:rPr lang="tr-TR" dirty="0"/>
              <a:t>10</a:t>
            </a:r>
            <a:r>
              <a:rPr lang="en-US" dirty="0"/>
              <a:t>. </a:t>
            </a:r>
            <a:r>
              <a:rPr lang="tr-TR" noProof="1"/>
              <a:t>Core Material Size </a:t>
            </a:r>
            <a:r>
              <a:rPr lang="en-US" dirty="0"/>
              <a:t>Table</a:t>
            </a:r>
          </a:p>
          <a:p>
            <a:pPr algn="ctr"/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1BE4587-B3B4-4EB4-8C3C-B6E1C8CEBD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8407" y="1173165"/>
            <a:ext cx="6555186" cy="4029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E915DE09-636B-4E07-A1AC-87D9AEDC6F22}"/>
                  </a:ext>
                </a:extLst>
              </p:cNvPr>
              <p:cNvSpPr txBox="1"/>
              <p:nvPr/>
            </p:nvSpPr>
            <p:spPr>
              <a:xfrm>
                <a:off x="995936" y="5615311"/>
                <a:ext cx="6096000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=100∗ 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,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E915DE09-636B-4E07-A1AC-87D9AEDC6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6" y="5615311"/>
                <a:ext cx="6096000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etin kutusu 10">
            <a:extLst>
              <a:ext uri="{FF2B5EF4-FFF2-40B4-BE49-F238E27FC236}">
                <a16:creationId xmlns:a16="http://schemas.microsoft.com/office/drawing/2014/main" id="{9C1D009A-6B34-4F49-AA99-A93D1A0F2469}"/>
              </a:ext>
            </a:extLst>
          </p:cNvPr>
          <p:cNvSpPr txBox="1"/>
          <p:nvPr/>
        </p:nvSpPr>
        <p:spPr>
          <a:xfrm>
            <a:off x="7499497" y="5714152"/>
            <a:ext cx="2340527" cy="71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tx2"/>
                </a:solidFill>
                <a:latin typeface="+mj-lt"/>
              </a:rPr>
              <a:t>N = </a:t>
            </a:r>
            <a:r>
              <a:rPr lang="en-US" sz="1600" dirty="0">
                <a:solidFill>
                  <a:schemeClr val="tx2"/>
                </a:solidFill>
                <a:latin typeface="+mj-lt"/>
              </a:rPr>
              <a:t>182 turns</a:t>
            </a:r>
            <a:endParaRPr lang="tr-TR" sz="1600" dirty="0">
              <a:solidFill>
                <a:schemeClr val="tx2"/>
              </a:solidFill>
              <a:latin typeface="+mj-lt"/>
            </a:endParaRPr>
          </a:p>
          <a:p>
            <a:pPr marL="228600" indent="-228600"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tx2"/>
                </a:solidFill>
                <a:latin typeface="+mj-lt"/>
              </a:rPr>
              <a:t>B = 0.266 T</a:t>
            </a:r>
            <a:endParaRPr lang="en-US" sz="16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996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A4DCB8E-BAD4-43DE-9B91-276EE0B7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22" y="753219"/>
            <a:ext cx="7112443" cy="567690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A1B2BD6-F61E-453D-887E-55F83DB59FD0}"/>
              </a:ext>
            </a:extLst>
          </p:cNvPr>
          <p:cNvSpPr txBox="1"/>
          <p:nvPr/>
        </p:nvSpPr>
        <p:spPr>
          <a:xfrm>
            <a:off x="4432660" y="168444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/>
              <a:t>PCB DESIGN</a:t>
            </a:r>
            <a:endParaRPr lang="en-US" sz="3200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2D562AE-1199-4B3C-A6B3-0FC5FC422BFC}"/>
              </a:ext>
            </a:extLst>
          </p:cNvPr>
          <p:cNvSpPr txBox="1"/>
          <p:nvPr/>
        </p:nvSpPr>
        <p:spPr>
          <a:xfrm>
            <a:off x="7933797" y="1347255"/>
            <a:ext cx="3983481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Calibri Light (Başlıklar)"/>
              </a:rPr>
              <a:t>IPC2221B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 (Başlıklar)"/>
              </a:rPr>
              <a:t>EMI Effect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 (Başlıklar)"/>
              </a:rPr>
              <a:t>Efficiency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 (Başlıklar)"/>
              </a:rPr>
              <a:t>Cost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 (Başlıklar)"/>
              </a:rPr>
              <a:t>Size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 (Başlıklar)"/>
              </a:rPr>
              <a:t>Heat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F4F27B8-8E29-4D45-A9F9-B576FBC8EDD5}"/>
              </a:ext>
            </a:extLst>
          </p:cNvPr>
          <p:cNvSpPr txBox="1"/>
          <p:nvPr/>
        </p:nvSpPr>
        <p:spPr>
          <a:xfrm>
            <a:off x="464234" y="6430123"/>
            <a:ext cx="678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</a:t>
            </a:r>
            <a:r>
              <a:rPr lang="tr-TR" dirty="0"/>
              <a:t> 16. PCB Design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90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9725CE8-F417-4659-8DEA-5EF74FEA5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2" t="9980" r="9091" b="8536"/>
          <a:stretch/>
        </p:blipFill>
        <p:spPr>
          <a:xfrm>
            <a:off x="256674" y="1355553"/>
            <a:ext cx="6023368" cy="4636168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E8E63D2E-BC25-40B6-AE29-238C3A1F6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0" t="3542" r="5052" b="6710"/>
          <a:stretch/>
        </p:blipFill>
        <p:spPr>
          <a:xfrm>
            <a:off x="6280042" y="1355553"/>
            <a:ext cx="5293895" cy="463616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D2B3746-8F58-4976-966D-E15A41805CD2}"/>
              </a:ext>
            </a:extLst>
          </p:cNvPr>
          <p:cNvSpPr txBox="1"/>
          <p:nvPr/>
        </p:nvSpPr>
        <p:spPr>
          <a:xfrm>
            <a:off x="2984795" y="312281"/>
            <a:ext cx="612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/>
              <a:t>TOP AND BOTTOM LAYERS OF THE PCB</a:t>
            </a:r>
            <a:endParaRPr lang="en-US" sz="24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9E4D9AB-8F08-4F76-9B85-B40493B6013C}"/>
              </a:ext>
            </a:extLst>
          </p:cNvPr>
          <p:cNvSpPr txBox="1"/>
          <p:nvPr/>
        </p:nvSpPr>
        <p:spPr>
          <a:xfrm>
            <a:off x="256674" y="5991721"/>
            <a:ext cx="1133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17</a:t>
            </a:r>
            <a:r>
              <a:rPr lang="en-US" dirty="0"/>
              <a:t>. 3D Shape of PCB Design</a:t>
            </a:r>
          </a:p>
        </p:txBody>
      </p:sp>
    </p:spTree>
    <p:extLst>
      <p:ext uri="{BB962C8B-B14F-4D97-AF65-F5344CB8AC3E}">
        <p14:creationId xmlns:p14="http://schemas.microsoft.com/office/powerpoint/2010/main" val="1070610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3C0334A-1B41-4FD6-813A-54FCCBA960FA}"/>
              </a:ext>
            </a:extLst>
          </p:cNvPr>
          <p:cNvSpPr>
            <a:spLocks noGrp="1"/>
          </p:cNvSpPr>
          <p:nvPr/>
        </p:nvSpPr>
        <p:spPr>
          <a:xfrm>
            <a:off x="794144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Control System</a:t>
            </a:r>
            <a:br>
              <a:rPr lang="en-US" dirty="0"/>
            </a:br>
            <a:r>
              <a:rPr lang="en-US" sz="3200" i="1" dirty="0"/>
              <a:t>Switching Topology</a:t>
            </a:r>
            <a:endParaRPr lang="en-US" i="1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CEA92AFC-ED8D-46F2-AA37-46C0016C0066}"/>
              </a:ext>
            </a:extLst>
          </p:cNvPr>
          <p:cNvSpPr>
            <a:spLocks noGrp="1"/>
          </p:cNvSpPr>
          <p:nvPr/>
        </p:nvSpPr>
        <p:spPr>
          <a:xfrm>
            <a:off x="794144" y="1983581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/>
              <a:t>Synchronous Converter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8059A58D-EA5F-476B-911D-951A45028FE5}"/>
              </a:ext>
            </a:extLst>
          </p:cNvPr>
          <p:cNvSpPr>
            <a:spLocks noGrp="1"/>
          </p:cNvSpPr>
          <p:nvPr/>
        </p:nvSpPr>
        <p:spPr>
          <a:xfrm>
            <a:off x="6128144" y="1983581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/>
              <a:t>Non-synchronous Converter</a:t>
            </a:r>
          </a:p>
          <a:p>
            <a:pPr marL="0" indent="0" algn="ctr">
              <a:buNone/>
            </a:pPr>
            <a:endParaRPr lang="tr-TR" dirty="0"/>
          </a:p>
        </p:txBody>
      </p:sp>
      <p:pic>
        <p:nvPicPr>
          <p:cNvPr id="5" name="Picture 4" descr="Two-Layer Board, 5V/2.5A, Synchronous Buck DC-DC Converter Reference Design  - News">
            <a:extLst>
              <a:ext uri="{FF2B5EF4-FFF2-40B4-BE49-F238E27FC236}">
                <a16:creationId xmlns:a16="http://schemas.microsoft.com/office/drawing/2014/main" id="{519CEF36-7F31-4AE8-A6E1-2FB941922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6828" r="4298" b="6062"/>
          <a:stretch/>
        </p:blipFill>
        <p:spPr bwMode="auto">
          <a:xfrm>
            <a:off x="1152410" y="2854022"/>
            <a:ext cx="4465067" cy="226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uck Converter | Step Down Chopper | Electrical4U">
            <a:extLst>
              <a:ext uri="{FF2B5EF4-FFF2-40B4-BE49-F238E27FC236}">
                <a16:creationId xmlns:a16="http://schemas.microsoft.com/office/drawing/2014/main" id="{BB0E7823-080B-452C-92A5-ECA2FD99F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2" r="1870" b="4468"/>
          <a:stretch/>
        </p:blipFill>
        <p:spPr bwMode="auto">
          <a:xfrm>
            <a:off x="6040032" y="2854022"/>
            <a:ext cx="5357824" cy="197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2A855FE6-1483-4D33-BDA4-BB2DC8C1C7ED}"/>
              </a:ext>
            </a:extLst>
          </p:cNvPr>
          <p:cNvSpPr txBox="1"/>
          <p:nvPr/>
        </p:nvSpPr>
        <p:spPr>
          <a:xfrm>
            <a:off x="2842165" y="5394905"/>
            <a:ext cx="642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18</a:t>
            </a:r>
            <a:r>
              <a:rPr lang="en-US" dirty="0"/>
              <a:t>. Synchronous and Non-synchronous Converter Topology</a:t>
            </a:r>
          </a:p>
        </p:txBody>
      </p:sp>
    </p:spTree>
    <p:extLst>
      <p:ext uri="{BB962C8B-B14F-4D97-AF65-F5344CB8AC3E}">
        <p14:creationId xmlns:p14="http://schemas.microsoft.com/office/powerpoint/2010/main" val="1956389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A7EB44FA-1B81-4274-A116-6861C87ED5DC}"/>
              </a:ext>
            </a:extLst>
          </p:cNvPr>
          <p:cNvSpPr>
            <a:spLocks noGrp="1"/>
          </p:cNvSpPr>
          <p:nvPr/>
        </p:nvSpPr>
        <p:spPr>
          <a:xfrm>
            <a:off x="838200" y="1234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Control System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tr-TR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Ratings</a:t>
            </a:r>
            <a:endParaRPr lang="tr-TR" dirty="0"/>
          </a:p>
        </p:txBody>
      </p:sp>
      <p:pic>
        <p:nvPicPr>
          <p:cNvPr id="3" name="table">
            <a:extLst>
              <a:ext uri="{FF2B5EF4-FFF2-40B4-BE49-F238E27FC236}">
                <a16:creationId xmlns:a16="http://schemas.microsoft.com/office/drawing/2014/main" id="{011DEF3D-7987-431E-BA27-71374085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2117"/>
            <a:ext cx="10515600" cy="265176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878ED6E-BC12-44C2-B269-BA8DE805F728}"/>
              </a:ext>
            </a:extLst>
          </p:cNvPr>
          <p:cNvSpPr txBox="1"/>
          <p:nvPr/>
        </p:nvSpPr>
        <p:spPr>
          <a:xfrm>
            <a:off x="2828098" y="5623877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/>
              <a:t>Table</a:t>
            </a:r>
            <a:r>
              <a:rPr lang="en-US" dirty="0"/>
              <a:t> </a:t>
            </a:r>
            <a:r>
              <a:rPr lang="tr-TR" dirty="0"/>
              <a:t>11</a:t>
            </a:r>
            <a:r>
              <a:rPr lang="en-US" dirty="0"/>
              <a:t>. </a:t>
            </a:r>
            <a:r>
              <a:rPr lang="tr-TR" dirty="0"/>
              <a:t>Controller Ratings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88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DA11-FDF1-4664-A274-11F3E61C18E0}"/>
              </a:ext>
            </a:extLst>
          </p:cNvPr>
          <p:cNvSpPr>
            <a:spLocks noGrp="1"/>
          </p:cNvSpPr>
          <p:nvPr/>
        </p:nvSpPr>
        <p:spPr>
          <a:xfrm>
            <a:off x="419100" y="345805"/>
            <a:ext cx="4795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3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Control System</a:t>
            </a:r>
            <a:br>
              <a:rPr kumimoji="0" lang="tr-TR" sz="3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lang="tr-TR" sz="3700" i="1" dirty="0" err="1">
                <a:latin typeface="Calibri Light" panose="020F0302020204030204"/>
              </a:rPr>
              <a:t>Desired</a:t>
            </a:r>
            <a:r>
              <a:rPr lang="tr-TR" sz="3700" i="1" dirty="0">
                <a:latin typeface="Calibri Light" panose="020F0302020204030204"/>
              </a:rPr>
              <a:t> </a:t>
            </a:r>
            <a:r>
              <a:rPr lang="tr-TR" sz="3700" i="1" dirty="0" err="1">
                <a:latin typeface="Calibri Light" panose="020F0302020204030204"/>
              </a:rPr>
              <a:t>Characteristics</a:t>
            </a:r>
            <a:endParaRPr lang="tr-TR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0AFC-C6F5-4456-A2D4-E99117DD55F9}"/>
              </a:ext>
            </a:extLst>
          </p:cNvPr>
          <p:cNvSpPr>
            <a:spLocks noGrp="1"/>
          </p:cNvSpPr>
          <p:nvPr/>
        </p:nvSpPr>
        <p:spPr>
          <a:xfrm>
            <a:off x="419100" y="1825620"/>
            <a:ext cx="47951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/>
              <a:t>Cheap design</a:t>
            </a:r>
          </a:p>
          <a:p>
            <a:r>
              <a:rPr lang="tr-TR"/>
              <a:t>Small volume</a:t>
            </a:r>
          </a:p>
          <a:p>
            <a:r>
              <a:rPr lang="tr-TR"/>
              <a:t>Avoiding overdesing</a:t>
            </a:r>
            <a:endParaRPr lang="tr-TR" dirty="0"/>
          </a:p>
        </p:txBody>
      </p:sp>
      <p:pic>
        <p:nvPicPr>
          <p:cNvPr id="4" name="Picture 8" descr="Do millionaires give money if you ask them just $500? - Quora">
            <a:extLst>
              <a:ext uri="{FF2B5EF4-FFF2-40B4-BE49-F238E27FC236}">
                <a16:creationId xmlns:a16="http://schemas.microsoft.com/office/drawing/2014/main" id="{FC39E4EC-955C-4AD2-BE65-14F000A16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4" r="2618" b="1"/>
          <a:stretch/>
        </p:blipFill>
        <p:spPr bwMode="auto">
          <a:xfrm>
            <a:off x="5626099" y="5"/>
            <a:ext cx="3343282" cy="2905636"/>
          </a:xfrm>
          <a:custGeom>
            <a:avLst/>
            <a:gdLst/>
            <a:ahLst/>
            <a:cxnLst/>
            <a:rect l="l" t="t" r="r" b="b"/>
            <a:pathLst>
              <a:path w="3343282" h="2905646">
                <a:moveTo>
                  <a:pt x="546801" y="0"/>
                </a:moveTo>
                <a:lnTo>
                  <a:pt x="2796481" y="0"/>
                </a:lnTo>
                <a:lnTo>
                  <a:pt x="2853670" y="51976"/>
                </a:lnTo>
                <a:cubicBezTo>
                  <a:pt x="3156177" y="354484"/>
                  <a:pt x="3343282" y="772394"/>
                  <a:pt x="3343282" y="1234005"/>
                </a:cubicBezTo>
                <a:cubicBezTo>
                  <a:pt x="3343282" y="2157227"/>
                  <a:pt x="2594863" y="2905646"/>
                  <a:pt x="1671641" y="2905646"/>
                </a:cubicBezTo>
                <a:cubicBezTo>
                  <a:pt x="748420" y="2905646"/>
                  <a:pt x="0" y="2157227"/>
                  <a:pt x="0" y="1234005"/>
                </a:cubicBezTo>
                <a:cubicBezTo>
                  <a:pt x="0" y="772394"/>
                  <a:pt x="187105" y="354484"/>
                  <a:pt x="489613" y="519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hat next for the US dollar? - Adviser - Schroders">
            <a:extLst>
              <a:ext uri="{FF2B5EF4-FFF2-40B4-BE49-F238E27FC236}">
                <a16:creationId xmlns:a16="http://schemas.microsoft.com/office/drawing/2014/main" id="{4844D23C-E075-4702-8BF4-4CE00E8D6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8" r="24564" b="1"/>
          <a:stretch/>
        </p:blipFill>
        <p:spPr bwMode="auto">
          <a:xfrm>
            <a:off x="5753140" y="3154854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8A5444B-6164-4114-A8F8-629D7BF6BB42}"/>
              </a:ext>
            </a:extLst>
          </p:cNvPr>
          <p:cNvPicPr/>
          <p:nvPr/>
        </p:nvPicPr>
        <p:blipFill rotWithShape="1">
          <a:blip r:embed="rId4"/>
          <a:srcRect l="22682" r="21723" b="-3"/>
          <a:stretch/>
        </p:blipFill>
        <p:spPr>
          <a:xfrm>
            <a:off x="9103904" y="5"/>
            <a:ext cx="2668994" cy="3864758"/>
          </a:xfrm>
          <a:custGeom>
            <a:avLst/>
            <a:gdLst/>
            <a:ahLst/>
            <a:cxnLst/>
            <a:rect l="l" t="t" r="r" b="b"/>
            <a:pathLst>
              <a:path w="2668994" h="3864768">
                <a:moveTo>
                  <a:pt x="1215406" y="0"/>
                </a:moveTo>
                <a:lnTo>
                  <a:pt x="2668994" y="0"/>
                </a:lnTo>
                <a:lnTo>
                  <a:pt x="2668994" y="3754247"/>
                </a:lnTo>
                <a:lnTo>
                  <a:pt x="2614574" y="3774165"/>
                </a:lnTo>
                <a:cubicBezTo>
                  <a:pt x="2425260" y="3833048"/>
                  <a:pt x="2223979" y="3864768"/>
                  <a:pt x="2015289" y="3864768"/>
                </a:cubicBezTo>
                <a:cubicBezTo>
                  <a:pt x="902276" y="3864768"/>
                  <a:pt x="0" y="2962492"/>
                  <a:pt x="0" y="1849479"/>
                </a:cubicBezTo>
                <a:cubicBezTo>
                  <a:pt x="0" y="1084283"/>
                  <a:pt x="426467" y="418692"/>
                  <a:pt x="1054683" y="77425"/>
                </a:cubicBezTo>
                <a:close/>
              </a:path>
            </a:pathLst>
          </a:custGeom>
        </p:spPr>
      </p:pic>
      <p:pic>
        <p:nvPicPr>
          <p:cNvPr id="7" name="Picture 6" descr="The Best Gaming PC in World | 2019 » ESmartProduct | Video game room  design, Gaming pc build, Gaming pc">
            <a:extLst>
              <a:ext uri="{FF2B5EF4-FFF2-40B4-BE49-F238E27FC236}">
                <a16:creationId xmlns:a16="http://schemas.microsoft.com/office/drawing/2014/main" id="{69832E50-45AC-4B43-8921-0ABE8D0F4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4" r="23956" b="3"/>
          <a:stretch/>
        </p:blipFill>
        <p:spPr bwMode="auto">
          <a:xfrm>
            <a:off x="9985109" y="4001289"/>
            <a:ext cx="1787791" cy="2856706"/>
          </a:xfrm>
          <a:custGeom>
            <a:avLst/>
            <a:gdLst/>
            <a:ahLst/>
            <a:cxnLst/>
            <a:rect l="l" t="t" r="r" b="b"/>
            <a:pathLst>
              <a:path w="1787791" h="2856706">
                <a:moveTo>
                  <a:pt x="1531941" y="0"/>
                </a:moveTo>
                <a:cubicBezTo>
                  <a:pt x="1584820" y="0"/>
                  <a:pt x="1637074" y="2679"/>
                  <a:pt x="1688573" y="7909"/>
                </a:cubicBezTo>
                <a:lnTo>
                  <a:pt x="1787791" y="23052"/>
                </a:lnTo>
                <a:lnTo>
                  <a:pt x="1787791" y="2856706"/>
                </a:lnTo>
                <a:lnTo>
                  <a:pt x="765053" y="2856706"/>
                </a:lnTo>
                <a:lnTo>
                  <a:pt x="675418" y="2802252"/>
                </a:lnTo>
                <a:cubicBezTo>
                  <a:pt x="267919" y="2526951"/>
                  <a:pt x="0" y="2060735"/>
                  <a:pt x="0" y="1531942"/>
                </a:cubicBezTo>
                <a:cubicBezTo>
                  <a:pt x="0" y="685873"/>
                  <a:pt x="685873" y="0"/>
                  <a:pt x="153194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090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38F9-ED4D-4A42-B7AA-E19AFC382E29}"/>
              </a:ext>
            </a:extLst>
          </p:cNvPr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Control System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lang="tr-TR" sz="3200" i="1" dirty="0">
                <a:solidFill>
                  <a:prstClr val="black"/>
                </a:solidFill>
                <a:latin typeface="Calibri Light" panose="020F0302020204030204"/>
              </a:rPr>
              <a:t>Selected Controller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0DA0C-A961-47F2-8CE5-35BA3E3284F9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1445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Desired characteristics and ratings of the control system restricts the controller to a single type of controller.</a:t>
            </a:r>
          </a:p>
          <a:p>
            <a:pPr marL="0" indent="0" algn="ctr">
              <a:buNone/>
            </a:pPr>
            <a:r>
              <a:rPr lang="tr-TR" b="1" dirty="0" err="1"/>
              <a:t>External</a:t>
            </a:r>
            <a:r>
              <a:rPr lang="tr-TR" b="1" dirty="0"/>
              <a:t> regulator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5D3D79-1038-4ED0-B6B0-13554D31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662" y="3130488"/>
            <a:ext cx="6584675" cy="3362387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646EE9D-935C-4399-9B0F-6F4CDE85B708}"/>
              </a:ext>
            </a:extLst>
          </p:cNvPr>
          <p:cNvSpPr txBox="1"/>
          <p:nvPr/>
        </p:nvSpPr>
        <p:spPr>
          <a:xfrm>
            <a:off x="2803662" y="6492875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19</a:t>
            </a:r>
            <a:r>
              <a:rPr lang="en-US" dirty="0"/>
              <a:t>. HV9961 Typical Application</a:t>
            </a:r>
          </a:p>
        </p:txBody>
      </p:sp>
    </p:spTree>
    <p:extLst>
      <p:ext uri="{BB962C8B-B14F-4D97-AF65-F5344CB8AC3E}">
        <p14:creationId xmlns:p14="http://schemas.microsoft.com/office/powerpoint/2010/main" val="4894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7916-F393-4436-9365-C6C5848D3C3B}"/>
              </a:ext>
            </a:extLst>
          </p:cNvPr>
          <p:cNvSpPr>
            <a:spLocks noGrp="1"/>
          </p:cNvSpPr>
          <p:nvPr/>
        </p:nvSpPr>
        <p:spPr>
          <a:xfrm>
            <a:off x="1005525" y="6563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Control System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tr-TR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Comparison of the Formal and the Latter Controller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7AEF4-44DF-4937-99E9-D988E6C6906B}"/>
              </a:ext>
            </a:extLst>
          </p:cNvPr>
          <p:cNvSpPr>
            <a:spLocks noGrp="1"/>
          </p:cNvSpPr>
          <p:nvPr/>
        </p:nvSpPr>
        <p:spPr>
          <a:xfrm>
            <a:off x="1005525" y="2116829"/>
            <a:ext cx="10515600" cy="107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Frequency</a:t>
            </a:r>
          </a:p>
          <a:p>
            <a:r>
              <a:rPr lang="tr-TR" dirty="0"/>
              <a:t>Average Current Control Logic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F562679-8CD6-4E29-9316-D70EBAB94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5"/>
          <a:stretch/>
        </p:blipFill>
        <p:spPr>
          <a:xfrm>
            <a:off x="2181519" y="3071972"/>
            <a:ext cx="8163612" cy="312969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218BCD0-46AF-4C4C-A287-94086339E835}"/>
              </a:ext>
            </a:extLst>
          </p:cNvPr>
          <p:cNvSpPr txBox="1"/>
          <p:nvPr/>
        </p:nvSpPr>
        <p:spPr>
          <a:xfrm>
            <a:off x="610385" y="4175157"/>
            <a:ext cx="1649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dirty="0"/>
              <a:t>The formal controller</a:t>
            </a:r>
          </a:p>
          <a:p>
            <a:pPr algn="ctr"/>
            <a:r>
              <a:rPr lang="tr-TR" dirty="0"/>
              <a:t>AL9910A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1C5050A-C60C-4CAD-AA55-6E2342D48AD6}"/>
              </a:ext>
            </a:extLst>
          </p:cNvPr>
          <p:cNvSpPr txBox="1"/>
          <p:nvPr/>
        </p:nvSpPr>
        <p:spPr>
          <a:xfrm>
            <a:off x="9985342" y="4149803"/>
            <a:ext cx="1596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dirty="0"/>
              <a:t>The latter controller</a:t>
            </a:r>
          </a:p>
          <a:p>
            <a:pPr algn="ctr"/>
            <a:r>
              <a:rPr lang="tr-TR" dirty="0"/>
              <a:t>HV9961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3726C65-8D2A-4C40-9012-A71CBA08933A}"/>
              </a:ext>
            </a:extLst>
          </p:cNvPr>
          <p:cNvSpPr txBox="1"/>
          <p:nvPr/>
        </p:nvSpPr>
        <p:spPr>
          <a:xfrm>
            <a:off x="2631151" y="6309305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20</a:t>
            </a:r>
            <a:r>
              <a:rPr lang="en-US" dirty="0"/>
              <a:t>. AL9910A and HV9961 Controllers</a:t>
            </a:r>
          </a:p>
        </p:txBody>
      </p:sp>
    </p:spTree>
    <p:extLst>
      <p:ext uri="{BB962C8B-B14F-4D97-AF65-F5344CB8AC3E}">
        <p14:creationId xmlns:p14="http://schemas.microsoft.com/office/powerpoint/2010/main" val="3150048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D4D2-8BB8-49A4-9DFC-68D1C85CEC2E}"/>
              </a:ext>
            </a:extLst>
          </p:cNvPr>
          <p:cNvSpPr>
            <a:spLocks noGrp="1"/>
          </p:cNvSpPr>
          <p:nvPr/>
        </p:nvSpPr>
        <p:spPr>
          <a:xfrm>
            <a:off x="838200" y="645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Control System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tr-TR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Comparison of the Formal and the Latter Controller</a:t>
            </a:r>
            <a:endParaRPr lang="tr-TR" dirty="0"/>
          </a:p>
        </p:txBody>
      </p:sp>
      <p:pic>
        <p:nvPicPr>
          <p:cNvPr id="3" name="table">
            <a:extLst>
              <a:ext uri="{FF2B5EF4-FFF2-40B4-BE49-F238E27FC236}">
                <a16:creationId xmlns:a16="http://schemas.microsoft.com/office/drawing/2014/main" id="{F8DEEBB4-DFE3-4354-88E1-D2F9A914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70913"/>
            <a:ext cx="10515600" cy="424173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8E86C62-DE6D-490E-853D-BD4713DB2BBD}"/>
              </a:ext>
            </a:extLst>
          </p:cNvPr>
          <p:cNvSpPr txBox="1"/>
          <p:nvPr/>
        </p:nvSpPr>
        <p:spPr>
          <a:xfrm>
            <a:off x="2962422" y="6212650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/>
              <a:t>Table</a:t>
            </a:r>
            <a:r>
              <a:rPr lang="en-US" dirty="0"/>
              <a:t> </a:t>
            </a:r>
            <a:r>
              <a:rPr lang="tr-TR" dirty="0"/>
              <a:t>12</a:t>
            </a:r>
            <a:r>
              <a:rPr lang="en-US" dirty="0"/>
              <a:t>. </a:t>
            </a:r>
            <a:r>
              <a:rPr lang="tr-TR" dirty="0"/>
              <a:t>AL9910A vs HV9961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0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AFD2AB-4DAD-40DB-9AAF-CBDD68D3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FINAL TOPOLOGY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868973D-8936-408F-9860-E7D66DEB2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73" y="1441556"/>
            <a:ext cx="10136015" cy="445832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6EF3D5C-B0C1-417C-B9AF-E467196F5A28}"/>
              </a:ext>
            </a:extLst>
          </p:cNvPr>
          <p:cNvSpPr txBox="1"/>
          <p:nvPr/>
        </p:nvSpPr>
        <p:spPr>
          <a:xfrm>
            <a:off x="1843790" y="6026046"/>
            <a:ext cx="819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1. Final Topology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38136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9C95-98F7-456B-B69E-4727CD82F3BE}"/>
              </a:ext>
            </a:extLst>
          </p:cNvPr>
          <p:cNvSpPr>
            <a:spLocks noGrp="1"/>
          </p:cNvSpPr>
          <p:nvPr/>
        </p:nvSpPr>
        <p:spPr>
          <a:xfrm>
            <a:off x="838200" y="5424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Control System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tr-TR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Current Control, Switching Frequency and Soft-start</a:t>
            </a:r>
            <a:endParaRPr lang="tr-TR" dirty="0"/>
          </a:p>
        </p:txBody>
      </p:sp>
      <p:pic>
        <p:nvPicPr>
          <p:cNvPr id="3" name="table">
            <a:extLst>
              <a:ext uri="{FF2B5EF4-FFF2-40B4-BE49-F238E27FC236}">
                <a16:creationId xmlns:a16="http://schemas.microsoft.com/office/drawing/2014/main" id="{837F48F3-2AD1-4241-8675-279C8731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2859"/>
            <a:ext cx="10515600" cy="1759014"/>
          </a:xfrm>
          <a:prstGeom prst="rect">
            <a:avLst/>
          </a:prstGeom>
        </p:spPr>
      </p:pic>
      <p:pic>
        <p:nvPicPr>
          <p:cNvPr id="4" name="table">
            <a:extLst>
              <a:ext uri="{FF2B5EF4-FFF2-40B4-BE49-F238E27FC236}">
                <a16:creationId xmlns:a16="http://schemas.microsoft.com/office/drawing/2014/main" id="{125F328E-BDC3-4536-9CB5-A26B24D6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640708"/>
            <a:ext cx="10515599" cy="847027"/>
          </a:xfrm>
          <a:prstGeom prst="rect">
            <a:avLst/>
          </a:prstGeom>
        </p:spPr>
      </p:pic>
      <p:pic>
        <p:nvPicPr>
          <p:cNvPr id="5" name="table">
            <a:extLst>
              <a:ext uri="{FF2B5EF4-FFF2-40B4-BE49-F238E27FC236}">
                <a16:creationId xmlns:a16="http://schemas.microsoft.com/office/drawing/2014/main" id="{489DEB14-1243-4841-94EF-93EF209B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56570"/>
            <a:ext cx="10515599" cy="1759014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9F55A5AD-EA55-4BEC-8546-AA5F800305A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t="4171" r="4430"/>
          <a:stretch/>
        </p:blipFill>
        <p:spPr>
          <a:xfrm>
            <a:off x="3384221" y="4662841"/>
            <a:ext cx="3601041" cy="161943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E577019-46C3-40E7-A6D7-592C0187EAC4}"/>
              </a:ext>
            </a:extLst>
          </p:cNvPr>
          <p:cNvSpPr txBox="1"/>
          <p:nvPr/>
        </p:nvSpPr>
        <p:spPr>
          <a:xfrm>
            <a:off x="2856234" y="6384419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21</a:t>
            </a:r>
            <a:r>
              <a:rPr lang="en-US" dirty="0"/>
              <a:t>. </a:t>
            </a:r>
            <a:r>
              <a:rPr lang="tr-TR" dirty="0"/>
              <a:t>HV9961 Control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54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30B8-5429-4694-9187-9350E6004BF1}"/>
              </a:ext>
            </a:extLst>
          </p:cNvPr>
          <p:cNvSpPr>
            <a:spLocks noGrp="1"/>
          </p:cNvSpPr>
          <p:nvPr/>
        </p:nvSpPr>
        <p:spPr>
          <a:xfrm>
            <a:off x="838199" y="4058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solidFill>
                  <a:prstClr val="black"/>
                </a:solidFill>
                <a:latin typeface="Calibri Light" panose="020F0302020204030204"/>
              </a:rPr>
              <a:t>Thermal Management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lang="tr-TR" sz="3200" i="1" dirty="0">
                <a:solidFill>
                  <a:prstClr val="black"/>
                </a:solidFill>
                <a:latin typeface="Calibri Light" panose="020F0302020204030204"/>
              </a:rPr>
              <a:t>Loss Calculations</a:t>
            </a:r>
            <a:endParaRPr lang="tr-TR" dirty="0"/>
          </a:p>
        </p:txBody>
      </p:sp>
      <p:pic>
        <p:nvPicPr>
          <p:cNvPr id="3" name="table">
            <a:extLst>
              <a:ext uri="{FF2B5EF4-FFF2-40B4-BE49-F238E27FC236}">
                <a16:creationId xmlns:a16="http://schemas.microsoft.com/office/drawing/2014/main" id="{4A29B85D-0D33-47BE-92CD-95237588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9687"/>
            <a:ext cx="10515603" cy="485242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6FBA21A-65CB-481A-8430-D38913DAC0BC}"/>
              </a:ext>
            </a:extLst>
          </p:cNvPr>
          <p:cNvSpPr txBox="1"/>
          <p:nvPr/>
        </p:nvSpPr>
        <p:spPr>
          <a:xfrm>
            <a:off x="2856234" y="6401258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/>
              <a:t>Table</a:t>
            </a:r>
            <a:r>
              <a:rPr lang="en-US" dirty="0"/>
              <a:t> </a:t>
            </a:r>
            <a:r>
              <a:rPr lang="tr-TR" dirty="0"/>
              <a:t>13</a:t>
            </a:r>
            <a:r>
              <a:rPr lang="en-US" dirty="0"/>
              <a:t>. Loss Calculation </a:t>
            </a:r>
            <a:r>
              <a:rPr lang="tr-TR" dirty="0"/>
              <a:t>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860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CC70-583F-4C66-8996-919D14093135}"/>
              </a:ext>
            </a:extLst>
          </p:cNvPr>
          <p:cNvSpPr>
            <a:spLocks noGrp="1"/>
          </p:cNvSpPr>
          <p:nvPr/>
        </p:nvSpPr>
        <p:spPr>
          <a:xfrm>
            <a:off x="838200" y="8878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Thermal Management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tr-TR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Loss Calculations – Semiconductors</a:t>
            </a:r>
            <a:endParaRPr lang="tr-TR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8E09B26-F7C8-4479-B7EF-82B407CC53D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5580"/>
          <a:stretch/>
        </p:blipFill>
        <p:spPr bwMode="auto">
          <a:xfrm>
            <a:off x="460443" y="2611588"/>
            <a:ext cx="5398852" cy="335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4BCE3E3-7A59-4743-89DD-1A00E1D4105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" r="6302"/>
          <a:stretch/>
        </p:blipFill>
        <p:spPr bwMode="auto">
          <a:xfrm>
            <a:off x="6332705" y="2679683"/>
            <a:ext cx="5398851" cy="32904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2740443-C37D-44BC-AD08-5216453DB742}"/>
              </a:ext>
            </a:extLst>
          </p:cNvPr>
          <p:cNvSpPr txBox="1"/>
          <p:nvPr/>
        </p:nvSpPr>
        <p:spPr>
          <a:xfrm>
            <a:off x="2764974" y="6251817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22</a:t>
            </a:r>
            <a:r>
              <a:rPr lang="en-US" dirty="0"/>
              <a:t>. MOSFET and Diode Losses vs Input Voltage</a:t>
            </a:r>
          </a:p>
        </p:txBody>
      </p:sp>
    </p:spTree>
    <p:extLst>
      <p:ext uri="{BB962C8B-B14F-4D97-AF65-F5344CB8AC3E}">
        <p14:creationId xmlns:p14="http://schemas.microsoft.com/office/powerpoint/2010/main" val="2248865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CDB5-31DB-4650-80BB-E534A0758E31}"/>
              </a:ext>
            </a:extLst>
          </p:cNvPr>
          <p:cNvSpPr>
            <a:spLocks noGrp="1"/>
          </p:cNvSpPr>
          <p:nvPr/>
        </p:nvSpPr>
        <p:spPr>
          <a:xfrm>
            <a:off x="838200" y="3179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Thermal Management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tr-TR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Loss Calculations – Rectifier &amp; Inductor &amp; Shunt Resistor</a:t>
            </a:r>
            <a:endParaRPr lang="tr-TR" dirty="0"/>
          </a:p>
        </p:txBody>
      </p:sp>
      <p:pic>
        <p:nvPicPr>
          <p:cNvPr id="3" name="table">
            <a:extLst>
              <a:ext uri="{FF2B5EF4-FFF2-40B4-BE49-F238E27FC236}">
                <a16:creationId xmlns:a16="http://schemas.microsoft.com/office/drawing/2014/main" id="{840BCB45-9571-4B42-8E34-E25F81B6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469" y="1721265"/>
            <a:ext cx="8393062" cy="1767416"/>
          </a:xfrm>
          <a:prstGeom prst="rect">
            <a:avLst/>
          </a:prstGeo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71E4702D-0DDC-42C0-951B-17BFF6CB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32" y="3903938"/>
            <a:ext cx="3524250" cy="2381250"/>
          </a:xfrm>
          <a:prstGeom prst="rect">
            <a:avLst/>
          </a:prstGeom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D62C1716-46B2-4B93-B602-CC61A29C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123" y="3662075"/>
            <a:ext cx="2865992" cy="270235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B3F5CD0-CFC1-45AF-8234-8203A8C082D7}"/>
              </a:ext>
            </a:extLst>
          </p:cNvPr>
          <p:cNvSpPr txBox="1"/>
          <p:nvPr/>
        </p:nvSpPr>
        <p:spPr>
          <a:xfrm>
            <a:off x="2799963" y="3477409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/>
              <a:t>Table</a:t>
            </a:r>
            <a:r>
              <a:rPr lang="en-US" dirty="0"/>
              <a:t> </a:t>
            </a:r>
            <a:r>
              <a:rPr lang="tr-TR" dirty="0"/>
              <a:t>14</a:t>
            </a:r>
            <a:r>
              <a:rPr lang="en-US" dirty="0"/>
              <a:t>. Power Loss of Components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682E9BE-F032-4DA8-A81C-1204864D17AB}"/>
              </a:ext>
            </a:extLst>
          </p:cNvPr>
          <p:cNvSpPr txBox="1"/>
          <p:nvPr/>
        </p:nvSpPr>
        <p:spPr>
          <a:xfrm>
            <a:off x="2799963" y="6331113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23</a:t>
            </a:r>
            <a:r>
              <a:rPr lang="en-US" dirty="0"/>
              <a:t>. Inductor and Shunt Resistor</a:t>
            </a:r>
          </a:p>
        </p:txBody>
      </p:sp>
    </p:spTree>
    <p:extLst>
      <p:ext uri="{BB962C8B-B14F-4D97-AF65-F5344CB8AC3E}">
        <p14:creationId xmlns:p14="http://schemas.microsoft.com/office/powerpoint/2010/main" val="3763855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49A6-3898-41F7-839E-5BA15040B1B6}"/>
              </a:ext>
            </a:extLst>
          </p:cNvPr>
          <p:cNvSpPr>
            <a:spLocks noGrp="1"/>
          </p:cNvSpPr>
          <p:nvPr/>
        </p:nvSpPr>
        <p:spPr>
          <a:xfrm>
            <a:off x="838200" y="2102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Thermal Management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lang="tr-TR" sz="3200" i="1" dirty="0">
                <a:solidFill>
                  <a:prstClr val="black"/>
                </a:solidFill>
                <a:latin typeface="Calibri Light" panose="020F0302020204030204"/>
              </a:rPr>
              <a:t>Efficiency</a:t>
            </a:r>
            <a:endParaRPr lang="tr-TR" dirty="0"/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E47CECC3-C9A8-4815-8E4B-19734E1C3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" r="5612"/>
          <a:stretch/>
        </p:blipFill>
        <p:spPr>
          <a:xfrm>
            <a:off x="1456717" y="1535783"/>
            <a:ext cx="9278566" cy="482281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75EB43A-4C87-4825-9A09-320248FF9D5C}"/>
              </a:ext>
            </a:extLst>
          </p:cNvPr>
          <p:cNvSpPr txBox="1"/>
          <p:nvPr/>
        </p:nvSpPr>
        <p:spPr>
          <a:xfrm>
            <a:off x="2771828" y="6358597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24</a:t>
            </a:r>
            <a:r>
              <a:rPr lang="en-US" dirty="0"/>
              <a:t>. Efficiency vs Input Voltage Graph</a:t>
            </a:r>
          </a:p>
        </p:txBody>
      </p:sp>
    </p:spTree>
    <p:extLst>
      <p:ext uri="{BB962C8B-B14F-4D97-AF65-F5344CB8AC3E}">
        <p14:creationId xmlns:p14="http://schemas.microsoft.com/office/powerpoint/2010/main" val="1184872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5737-B956-48A8-9971-D86B5D8A8F36}"/>
              </a:ext>
            </a:extLst>
          </p:cNvPr>
          <p:cNvSpPr>
            <a:spLocks noGrp="1"/>
          </p:cNvSpPr>
          <p:nvPr/>
        </p:nvSpPr>
        <p:spPr>
          <a:xfrm>
            <a:off x="799077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Thermal Management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lang="tr-TR" sz="3200" i="1" dirty="0">
                <a:solidFill>
                  <a:prstClr val="black"/>
                </a:solidFill>
                <a:latin typeface="Calibri Light" panose="020F0302020204030204"/>
              </a:rPr>
              <a:t>Thermal</a:t>
            </a:r>
            <a:r>
              <a:rPr kumimoji="0" lang="tr-TR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Calculation - MOSFET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A48CA-9EFD-4659-9045-8A6AFBE38795}"/>
              </a:ext>
            </a:extLst>
          </p:cNvPr>
          <p:cNvSpPr>
            <a:spLocks noGrp="1"/>
          </p:cNvSpPr>
          <p:nvPr/>
        </p:nvSpPr>
        <p:spPr>
          <a:xfrm>
            <a:off x="799077" y="19835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Iterative calculation due to on resistance of MOSFET.</a:t>
            </a:r>
          </a:p>
          <a:p>
            <a:endParaRPr lang="tr-TR" dirty="0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F3A81B7F-ECDA-48EA-AF95-265BD976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7" y="3276280"/>
            <a:ext cx="7221718" cy="212361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33A17EB-FF9A-4AEE-96CB-D397C8898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811" y="2459706"/>
            <a:ext cx="3372129" cy="362991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1EE48CC-C71A-48BC-9B28-2A6BC83FB10F}"/>
              </a:ext>
            </a:extLst>
          </p:cNvPr>
          <p:cNvSpPr txBox="1"/>
          <p:nvPr/>
        </p:nvSpPr>
        <p:spPr>
          <a:xfrm>
            <a:off x="720830" y="5440005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Table </a:t>
            </a:r>
            <a:r>
              <a:rPr lang="tr-TR" dirty="0"/>
              <a:t>15</a:t>
            </a:r>
            <a:r>
              <a:rPr lang="en-US" dirty="0"/>
              <a:t>. Iterative Calculation Table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FC51F2E-E09A-48EA-BE92-BA4EDD5B2E63}"/>
              </a:ext>
            </a:extLst>
          </p:cNvPr>
          <p:cNvSpPr txBox="1"/>
          <p:nvPr/>
        </p:nvSpPr>
        <p:spPr>
          <a:xfrm>
            <a:off x="8020795" y="6228378"/>
            <a:ext cx="4111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25. </a:t>
            </a:r>
            <a:r>
              <a:rPr lang="en-US" dirty="0"/>
              <a:t>Ron Resistance vs Temperature</a:t>
            </a:r>
          </a:p>
        </p:txBody>
      </p:sp>
    </p:spTree>
    <p:extLst>
      <p:ext uri="{BB962C8B-B14F-4D97-AF65-F5344CB8AC3E}">
        <p14:creationId xmlns:p14="http://schemas.microsoft.com/office/powerpoint/2010/main" val="2386093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70BA-BE7C-4C46-9986-33CD4C778A1F}"/>
              </a:ext>
            </a:extLst>
          </p:cNvPr>
          <p:cNvSpPr>
            <a:spLocks noGrp="1"/>
          </p:cNvSpPr>
          <p:nvPr/>
        </p:nvSpPr>
        <p:spPr>
          <a:xfrm>
            <a:off x="747969" y="7503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Thermal Management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tr-TR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Thermal Calculation - MOSFET &amp; Diode</a:t>
            </a:r>
            <a:endParaRPr lang="tr-TR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F7E5D5A-E5A5-4A24-85DB-0707A2E50C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543" y="2075893"/>
            <a:ext cx="6934200" cy="2706214"/>
          </a:xfrm>
          <a:prstGeom prst="rect">
            <a:avLst/>
          </a:prstGeom>
        </p:spPr>
      </p:pic>
      <p:pic>
        <p:nvPicPr>
          <p:cNvPr id="4" name="table">
            <a:extLst>
              <a:ext uri="{FF2B5EF4-FFF2-40B4-BE49-F238E27FC236}">
                <a16:creationId xmlns:a16="http://schemas.microsoft.com/office/drawing/2014/main" id="{693F6B8C-02BD-4654-B7B7-4C348451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9" y="5076117"/>
            <a:ext cx="9366116" cy="103155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2180CB8-6D4E-4895-AD84-31F65ABA7B1D}"/>
              </a:ext>
            </a:extLst>
          </p:cNvPr>
          <p:cNvSpPr txBox="1"/>
          <p:nvPr/>
        </p:nvSpPr>
        <p:spPr>
          <a:xfrm>
            <a:off x="2532677" y="6107670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/>
              <a:t>Table</a:t>
            </a:r>
            <a:r>
              <a:rPr lang="en-US" dirty="0"/>
              <a:t> </a:t>
            </a:r>
            <a:r>
              <a:rPr lang="tr-TR" dirty="0"/>
              <a:t>16</a:t>
            </a:r>
            <a:r>
              <a:rPr lang="en-US" dirty="0"/>
              <a:t>. Diode Loss and Jun</a:t>
            </a:r>
            <a:r>
              <a:rPr lang="tr-TR" dirty="0"/>
              <a:t>c</a:t>
            </a:r>
            <a:r>
              <a:rPr lang="en-US" dirty="0" err="1"/>
              <a:t>tion</a:t>
            </a:r>
            <a:r>
              <a:rPr lang="en-US" dirty="0"/>
              <a:t> Temperature</a:t>
            </a:r>
          </a:p>
        </p:txBody>
      </p:sp>
    </p:spTree>
    <p:extLst>
      <p:ext uri="{BB962C8B-B14F-4D97-AF65-F5344CB8AC3E}">
        <p14:creationId xmlns:p14="http://schemas.microsoft.com/office/powerpoint/2010/main" val="183041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47A1153-3747-4FF2-9625-6217C3D1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65" y="171376"/>
            <a:ext cx="10130780" cy="625892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BBF6075-F851-4FFB-8EDF-A7CB83F9ABCF}"/>
              </a:ext>
            </a:extLst>
          </p:cNvPr>
          <p:cNvSpPr txBox="1"/>
          <p:nvPr/>
        </p:nvSpPr>
        <p:spPr>
          <a:xfrm>
            <a:off x="1420837" y="6485206"/>
            <a:ext cx="8890781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Table</a:t>
            </a:r>
            <a:r>
              <a:rPr lang="en-US" dirty="0"/>
              <a:t> </a:t>
            </a:r>
            <a:r>
              <a:rPr lang="tr-TR" dirty="0"/>
              <a:t>17</a:t>
            </a:r>
            <a:r>
              <a:rPr lang="en-US" dirty="0"/>
              <a:t>. Bill of Materials </a:t>
            </a:r>
          </a:p>
        </p:txBody>
      </p:sp>
    </p:spTree>
    <p:extLst>
      <p:ext uri="{BB962C8B-B14F-4D97-AF65-F5344CB8AC3E}">
        <p14:creationId xmlns:p14="http://schemas.microsoft.com/office/powerpoint/2010/main" val="654097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7C409F9-D83E-4F14-88DC-820BC379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Utılızatıon</a:t>
            </a:r>
            <a:r>
              <a:rPr lang="en-US" dirty="0"/>
              <a:t> bonus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AE97469-09CC-4FB2-BEFC-C28304DEE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235" y="1865362"/>
            <a:ext cx="7993530" cy="40767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C01F9F0-4B6C-4DA8-8656-AA82E11407BE}"/>
              </a:ext>
            </a:extLst>
          </p:cNvPr>
          <p:cNvSpPr txBox="1"/>
          <p:nvPr/>
        </p:nvSpPr>
        <p:spPr>
          <a:xfrm>
            <a:off x="2053883" y="6035040"/>
            <a:ext cx="804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</a:t>
            </a:r>
            <a:r>
              <a:rPr lang="tr-TR" dirty="0"/>
              <a:t>18</a:t>
            </a:r>
            <a:r>
              <a:rPr lang="en-US" dirty="0"/>
              <a:t>. Utilization Bonus Table</a:t>
            </a:r>
          </a:p>
        </p:txBody>
      </p:sp>
    </p:spTree>
    <p:extLst>
      <p:ext uri="{BB962C8B-B14F-4D97-AF65-F5344CB8AC3E}">
        <p14:creationId xmlns:p14="http://schemas.microsoft.com/office/powerpoint/2010/main" val="590508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D3F2700F-5311-46C3-81C8-F606A133E899}"/>
              </a:ext>
            </a:extLst>
          </p:cNvPr>
          <p:cNvSpPr txBox="1"/>
          <p:nvPr/>
        </p:nvSpPr>
        <p:spPr>
          <a:xfrm>
            <a:off x="3349863" y="350339"/>
            <a:ext cx="491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/>
              <a:t>INDUSTRIAL DESIGN</a:t>
            </a:r>
            <a:endParaRPr lang="en-US" sz="36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D847371-B8F8-41BB-A542-94D86BCC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69" y="1110430"/>
            <a:ext cx="7038224" cy="492075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1E859DA-E305-4E79-B263-B17AB247AD0C}"/>
              </a:ext>
            </a:extLst>
          </p:cNvPr>
          <p:cNvSpPr txBox="1"/>
          <p:nvPr/>
        </p:nvSpPr>
        <p:spPr>
          <a:xfrm>
            <a:off x="8009298" y="2169377"/>
            <a:ext cx="3983481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 (Başlıklar)"/>
              </a:rPr>
              <a:t>Aluminum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Calibri Light (Başlıklar)"/>
              </a:rPr>
              <a:t>46x59x51 mm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Calibri Light (Başlıklar)"/>
              </a:rPr>
              <a:t>138.414 cm^3</a:t>
            </a:r>
            <a:endParaRPr lang="en-US" sz="2400" dirty="0">
              <a:latin typeface="Calibri Light (Başlıklar)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BC3A51E-F57D-434A-8643-E3853B33A05E}"/>
              </a:ext>
            </a:extLst>
          </p:cNvPr>
          <p:cNvSpPr txBox="1"/>
          <p:nvPr/>
        </p:nvSpPr>
        <p:spPr>
          <a:xfrm>
            <a:off x="398206" y="6135329"/>
            <a:ext cx="7034981" cy="372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26</a:t>
            </a:r>
            <a:r>
              <a:rPr lang="en-US" dirty="0"/>
              <a:t>. Industrial Box for the Circuit</a:t>
            </a:r>
          </a:p>
        </p:txBody>
      </p:sp>
    </p:spTree>
    <p:extLst>
      <p:ext uri="{BB962C8B-B14F-4D97-AF65-F5344CB8AC3E}">
        <p14:creationId xmlns:p14="http://schemas.microsoft.com/office/powerpoint/2010/main" val="262574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531C821-932A-4856-83B2-137F1A9AA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09" y="517778"/>
            <a:ext cx="11685342" cy="513979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FDAABDFA-AD3B-4F80-B772-29CE42BAFAC5}"/>
              </a:ext>
            </a:extLst>
          </p:cNvPr>
          <p:cNvSpPr txBox="1"/>
          <p:nvPr/>
        </p:nvSpPr>
        <p:spPr>
          <a:xfrm>
            <a:off x="1659988" y="5781822"/>
            <a:ext cx="893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2. Rectifier Side of the Topology</a:t>
            </a:r>
          </a:p>
        </p:txBody>
      </p:sp>
    </p:spTree>
    <p:extLst>
      <p:ext uri="{BB962C8B-B14F-4D97-AF65-F5344CB8AC3E}">
        <p14:creationId xmlns:p14="http://schemas.microsoft.com/office/powerpoint/2010/main" val="3918824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2A91-669C-4161-B5D8-27433A615C75}"/>
              </a:ext>
            </a:extLst>
          </p:cNvPr>
          <p:cNvSpPr>
            <a:spLocks noGrp="1"/>
          </p:cNvSpPr>
          <p:nvPr/>
        </p:nvSpPr>
        <p:spPr>
          <a:xfrm>
            <a:off x="683114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Thermal Management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lang="tr-TR" sz="3200" i="1" dirty="0">
                <a:solidFill>
                  <a:prstClr val="black"/>
                </a:solidFill>
                <a:latin typeface="Calibri Light" panose="020F0302020204030204"/>
              </a:rPr>
              <a:t>Thermal Simulation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5B66-2DCC-44F0-8A82-8D9BEC969F7C}"/>
              </a:ext>
            </a:extLst>
          </p:cNvPr>
          <p:cNvSpPr>
            <a:spLocks noGrp="1"/>
          </p:cNvSpPr>
          <p:nvPr/>
        </p:nvSpPr>
        <p:spPr>
          <a:xfrm>
            <a:off x="683114" y="19835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Hand Calculation</a:t>
            </a:r>
          </a:p>
          <a:p>
            <a:pPr lvl="1"/>
            <a:r>
              <a:rPr lang="tr-TR" dirty="0"/>
              <a:t>Omit the worse options</a:t>
            </a:r>
          </a:p>
          <a:p>
            <a:r>
              <a:rPr lang="tr-TR" dirty="0"/>
              <a:t>Thermal Simulation</a:t>
            </a:r>
          </a:p>
          <a:p>
            <a:pPr lvl="1"/>
            <a:r>
              <a:rPr lang="tr-TR" dirty="0"/>
              <a:t>Better results to determine</a:t>
            </a:r>
          </a:p>
          <a:p>
            <a:pPr lvl="1"/>
            <a:r>
              <a:rPr lang="tr-TR" dirty="0"/>
              <a:t>Natural convection</a:t>
            </a:r>
          </a:p>
          <a:p>
            <a:r>
              <a:rPr lang="tr-TR" dirty="0"/>
              <a:t>Flow Analysis and Thermal Simulation</a:t>
            </a:r>
          </a:p>
          <a:p>
            <a:pPr lvl="1"/>
            <a:r>
              <a:rPr lang="tr-TR" dirty="0"/>
              <a:t>Assumptions are taken into account</a:t>
            </a:r>
          </a:p>
          <a:p>
            <a:pPr lvl="1"/>
            <a:r>
              <a:rPr lang="tr-TR" dirty="0"/>
              <a:t>Forced convection </a:t>
            </a:r>
          </a:p>
        </p:txBody>
      </p:sp>
      <p:pic>
        <p:nvPicPr>
          <p:cNvPr id="4" name="Picture 2" descr="Temperatures inside a router | Page 122 | MDX">
            <a:extLst>
              <a:ext uri="{FF2B5EF4-FFF2-40B4-BE49-F238E27FC236}">
                <a16:creationId xmlns:a16="http://schemas.microsoft.com/office/drawing/2014/main" id="{4E00D387-DF08-4DCA-AC04-19DFE0658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970" y="2948156"/>
            <a:ext cx="4310916" cy="24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51AE00C-A581-4086-9343-E5E37238F967}"/>
              </a:ext>
            </a:extLst>
          </p:cNvPr>
          <p:cNvSpPr txBox="1"/>
          <p:nvPr/>
        </p:nvSpPr>
        <p:spPr>
          <a:xfrm>
            <a:off x="7301132" y="5667965"/>
            <a:ext cx="489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27</a:t>
            </a:r>
            <a:r>
              <a:rPr lang="en-US" dirty="0"/>
              <a:t>. </a:t>
            </a:r>
            <a:r>
              <a:rPr lang="tr-TR" dirty="0"/>
              <a:t>Thermal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55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E0BC-A203-4220-8C47-6B2FEDAC1E5A}"/>
              </a:ext>
            </a:extLst>
          </p:cNvPr>
          <p:cNvSpPr>
            <a:spLocks noGrp="1"/>
          </p:cNvSpPr>
          <p:nvPr/>
        </p:nvSpPr>
        <p:spPr>
          <a:xfrm>
            <a:off x="838200" y="7137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Thermal Management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tr-TR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Thermal Simulation</a:t>
            </a:r>
            <a:endParaRPr lang="tr-TR" dirty="0"/>
          </a:p>
        </p:txBody>
      </p:sp>
      <p:pic>
        <p:nvPicPr>
          <p:cNvPr id="3" name="table">
            <a:extLst>
              <a:ext uri="{FF2B5EF4-FFF2-40B4-BE49-F238E27FC236}">
                <a16:creationId xmlns:a16="http://schemas.microsoft.com/office/drawing/2014/main" id="{42CE4706-9017-4EC3-8106-070ACACA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9312"/>
            <a:ext cx="10515602" cy="410493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79EB4E3-413A-4C07-8694-2A8B76F3EF2D}"/>
              </a:ext>
            </a:extLst>
          </p:cNvPr>
          <p:cNvSpPr txBox="1"/>
          <p:nvPr/>
        </p:nvSpPr>
        <p:spPr>
          <a:xfrm>
            <a:off x="2962422" y="5959584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/>
              <a:t>Table 19. Simulation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6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B403-C7C0-4877-8837-CA1DF78AA6AA}"/>
              </a:ext>
            </a:extLst>
          </p:cNvPr>
          <p:cNvSpPr>
            <a:spLocks noGrp="1"/>
          </p:cNvSpPr>
          <p:nvPr/>
        </p:nvSpPr>
        <p:spPr>
          <a:xfrm>
            <a:off x="838200" y="2461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Thermal Management</a:t>
            </a:r>
            <a:br>
              <a:rPr kumimoji="0" lang="tr-T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tr-TR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Thermal Simulation</a:t>
            </a:r>
            <a:endParaRPr lang="tr-TR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F6A95478-2112-46EC-AD6E-7F09DF9C6340}"/>
              </a:ext>
            </a:extLst>
          </p:cNvPr>
          <p:cNvPicPr>
            <a:picLocks noGr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66" y="1472328"/>
            <a:ext cx="6809954" cy="488626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B62E676-9BC7-4619-B741-536F7EB2E415}"/>
              </a:ext>
            </a:extLst>
          </p:cNvPr>
          <p:cNvSpPr txBox="1"/>
          <p:nvPr/>
        </p:nvSpPr>
        <p:spPr>
          <a:xfrm>
            <a:off x="2962422" y="6358588"/>
            <a:ext cx="626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28</a:t>
            </a:r>
            <a:r>
              <a:rPr lang="en-US" dirty="0"/>
              <a:t>. SolidWorks Thermal Simulation</a:t>
            </a:r>
          </a:p>
        </p:txBody>
      </p:sp>
    </p:spTree>
    <p:extLst>
      <p:ext uri="{BB962C8B-B14F-4D97-AF65-F5344CB8AC3E}">
        <p14:creationId xmlns:p14="http://schemas.microsoft.com/office/powerpoint/2010/main" val="2457126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F062638-5A91-458D-9B10-E9FB6949DE02}"/>
              </a:ext>
            </a:extLst>
          </p:cNvPr>
          <p:cNvSpPr txBox="1">
            <a:spLocks/>
          </p:cNvSpPr>
          <p:nvPr/>
        </p:nvSpPr>
        <p:spPr>
          <a:xfrm>
            <a:off x="773408" y="992093"/>
            <a:ext cx="3760499" cy="3712641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dirty="0"/>
              <a:t>THANKS FOR LISTENING</a:t>
            </a:r>
            <a:endParaRPr lang="tr-TR" sz="3600" dirty="0"/>
          </a:p>
          <a:p>
            <a:pPr algn="ctr">
              <a:spcAft>
                <a:spcPts val="600"/>
              </a:spcAft>
            </a:pPr>
            <a:r>
              <a:rPr lang="tr-TR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3" name="Picture 2" descr="Every class project : funny">
            <a:extLst>
              <a:ext uri="{FF2B5EF4-FFF2-40B4-BE49-F238E27FC236}">
                <a16:creationId xmlns:a16="http://schemas.microsoft.com/office/drawing/2014/main" id="{01CDAC6F-B3D4-4AAC-B393-095DF4E0E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7315" y="811161"/>
            <a:ext cx="6781986" cy="505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22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EB65956-310C-4664-8469-969E0832F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49" y="839449"/>
            <a:ext cx="11158501" cy="490806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CFDC0B10-DFFC-467C-A28E-1312D9976C82}"/>
              </a:ext>
            </a:extLst>
          </p:cNvPr>
          <p:cNvSpPr txBox="1"/>
          <p:nvPr/>
        </p:nvSpPr>
        <p:spPr>
          <a:xfrm>
            <a:off x="1828800" y="59084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3</a:t>
            </a:r>
            <a:r>
              <a:rPr lang="en-US" dirty="0"/>
              <a:t>.</a:t>
            </a:r>
            <a:r>
              <a:rPr lang="tr-TR" dirty="0"/>
              <a:t> Buck Converter</a:t>
            </a:r>
            <a:r>
              <a:rPr lang="en-US" dirty="0"/>
              <a:t> Side of the Topology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3595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6148598-5ED6-4077-B197-D446D411D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1" y="884420"/>
            <a:ext cx="10851778" cy="4773151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EDA6CA6C-CC66-458D-AFC6-4E35828E7BC0}"/>
              </a:ext>
            </a:extLst>
          </p:cNvPr>
          <p:cNvSpPr txBox="1"/>
          <p:nvPr/>
        </p:nvSpPr>
        <p:spPr>
          <a:xfrm>
            <a:off x="1744394" y="5753686"/>
            <a:ext cx="873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</a:t>
            </a:r>
            <a:r>
              <a:rPr lang="tr-TR" dirty="0"/>
              <a:t>4</a:t>
            </a:r>
            <a:r>
              <a:rPr lang="en-US" dirty="0"/>
              <a:t>. </a:t>
            </a:r>
            <a:r>
              <a:rPr lang="tr-TR" dirty="0"/>
              <a:t>Controller</a:t>
            </a:r>
            <a:r>
              <a:rPr lang="en-US" dirty="0"/>
              <a:t> Side of the Topology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31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ABFDB9-E768-41D4-B64D-BE11001A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98" y="0"/>
            <a:ext cx="9810604" cy="1216024"/>
          </a:xfrm>
        </p:spPr>
        <p:txBody>
          <a:bodyPr/>
          <a:lstStyle/>
          <a:p>
            <a:pPr algn="ctr"/>
            <a:r>
              <a:rPr lang="tr-TR" dirty="0"/>
              <a:t>SIMULATION RESULTS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F59180-2A7F-451B-959F-8B0D54620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8" y="1076632"/>
            <a:ext cx="9862167" cy="470519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BEB8E2A-8FAA-42F7-AFFF-3F6FEFEA7813}"/>
              </a:ext>
            </a:extLst>
          </p:cNvPr>
          <p:cNvSpPr txBox="1"/>
          <p:nvPr/>
        </p:nvSpPr>
        <p:spPr>
          <a:xfrm>
            <a:off x="1289139" y="5961210"/>
            <a:ext cx="920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Figure 5. </a:t>
            </a:r>
            <a:r>
              <a:rPr lang="en-US" dirty="0"/>
              <a:t>Results under Normal Conditions</a:t>
            </a:r>
          </a:p>
        </p:txBody>
      </p:sp>
    </p:spTree>
    <p:extLst>
      <p:ext uri="{BB962C8B-B14F-4D97-AF65-F5344CB8AC3E}">
        <p14:creationId xmlns:p14="http://schemas.microsoft.com/office/powerpoint/2010/main" val="187184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759284C-B2E7-4FD7-9FE3-2DAC00B2B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95"/>
          <a:stretch/>
        </p:blipFill>
        <p:spPr>
          <a:xfrm>
            <a:off x="557374" y="2059474"/>
            <a:ext cx="10757418" cy="273905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A91AC16-F0B0-4CBE-843D-C2A66B2B9BE4}"/>
              </a:ext>
            </a:extLst>
          </p:cNvPr>
          <p:cNvSpPr txBox="1"/>
          <p:nvPr/>
        </p:nvSpPr>
        <p:spPr>
          <a:xfrm>
            <a:off x="545690" y="4837471"/>
            <a:ext cx="1075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Figure 6. </a:t>
            </a:r>
            <a:r>
              <a:rPr lang="en-US" dirty="0"/>
              <a:t>Battery Current when Vin 250 V</a:t>
            </a:r>
          </a:p>
        </p:txBody>
      </p:sp>
    </p:spTree>
    <p:extLst>
      <p:ext uri="{BB962C8B-B14F-4D97-AF65-F5344CB8AC3E}">
        <p14:creationId xmlns:p14="http://schemas.microsoft.com/office/powerpoint/2010/main" val="320046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ACCF1B-85AD-4250-BEF3-CB1BC92A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5755341"/>
            <a:ext cx="10160000" cy="884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/>
              <a:t>Component selectıon</a:t>
            </a:r>
          </a:p>
        </p:txBody>
      </p:sp>
      <p:pic>
        <p:nvPicPr>
          <p:cNvPr id="4" name="Picture 3" descr="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77160AAB-0171-465D-B0B6-7107E3EB4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667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865095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1"/>
      </a:lt2>
      <a:accent1>
        <a:srgbClr val="C34D9B"/>
      </a:accent1>
      <a:accent2>
        <a:srgbClr val="A83BB1"/>
      </a:accent2>
      <a:accent3>
        <a:srgbClr val="894DC3"/>
      </a:accent3>
      <a:accent4>
        <a:srgbClr val="493FB3"/>
      </a:accent4>
      <a:accent5>
        <a:srgbClr val="4D73C3"/>
      </a:accent5>
      <a:accent6>
        <a:srgbClr val="3B93B1"/>
      </a:accent6>
      <a:hlink>
        <a:srgbClr val="3F54BF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681</Words>
  <Application>Microsoft Office PowerPoint</Application>
  <PresentationFormat>Geniş ekran</PresentationFormat>
  <Paragraphs>145</Paragraphs>
  <Slides>43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43</vt:i4>
      </vt:variant>
    </vt:vector>
  </HeadingPairs>
  <TitlesOfParts>
    <vt:vector size="50" baseType="lpstr">
      <vt:lpstr>Arial</vt:lpstr>
      <vt:lpstr>Bembo</vt:lpstr>
      <vt:lpstr>Bembo (Başlıklar)</vt:lpstr>
      <vt:lpstr>Calibri Light</vt:lpstr>
      <vt:lpstr>Calibri Light (Başlıklar)</vt:lpstr>
      <vt:lpstr>Cambria Math</vt:lpstr>
      <vt:lpstr>ArchiveVTI</vt:lpstr>
      <vt:lpstr>Power Guide</vt:lpstr>
      <vt:lpstr> ıntroductıon</vt:lpstr>
      <vt:lpstr>FINAL TOPOLOGY</vt:lpstr>
      <vt:lpstr>PowerPoint Sunusu</vt:lpstr>
      <vt:lpstr>PowerPoint Sunusu</vt:lpstr>
      <vt:lpstr>PowerPoint Sunusu</vt:lpstr>
      <vt:lpstr>SIMULATION RESULTS</vt:lpstr>
      <vt:lpstr>PowerPoint Sunusu</vt:lpstr>
      <vt:lpstr>Component selectıon</vt:lpstr>
      <vt:lpstr>Rectıfıer dıode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Battery dıode</vt:lpstr>
      <vt:lpstr>PowerPoint Sunusu</vt:lpstr>
      <vt:lpstr>INDUCTOR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Utılızatıon bonus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GuIde</dc:title>
  <dc:creator>Eren Özkara</dc:creator>
  <cp:lastModifiedBy>Eren Özkara</cp:lastModifiedBy>
  <cp:revision>13</cp:revision>
  <dcterms:created xsi:type="dcterms:W3CDTF">2021-01-23T10:53:41Z</dcterms:created>
  <dcterms:modified xsi:type="dcterms:W3CDTF">2021-01-23T13:17:31Z</dcterms:modified>
</cp:coreProperties>
</file>